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42F637-A169-410C-AA8D-B4BB99E759DE}">
  <a:tblStyle styleId="{7342F637-A169-410C-AA8D-B4BB99E759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12"/>
  </p:normalViewPr>
  <p:slideViewPr>
    <p:cSldViewPr snapToGrid="0" snapToObjects="1">
      <p:cViewPr varScale="1">
        <p:scale>
          <a:sx n="102" d="100"/>
          <a:sy n="102" d="100"/>
        </p:scale>
        <p:origin x="4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66" name="Shape 16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74" name="Shape 1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83" name="Shape 18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92" name="Shape 1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Shape 201"/>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project is to be completed in one year’s time within the budget of $400,000.</a:t>
            </a:r>
            <a:endParaRPr sz="1200" b="0" i="0" u="none" strike="noStrike" cap="none">
              <a:solidFill>
                <a:schemeClr val="dk1"/>
              </a:solidFill>
              <a:latin typeface="Calibri"/>
              <a:ea typeface="Calibri"/>
              <a:cs typeface="Calibri"/>
              <a:sym typeface="Calibri"/>
            </a:endParaRPr>
          </a:p>
        </p:txBody>
      </p:sp>
      <p:sp>
        <p:nvSpPr>
          <p:cNvPr id="202" name="Shape 202"/>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Shape 213"/>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project is to be completed in one year’s time within the budget of $400,000.</a:t>
            </a:r>
            <a:endParaRPr sz="1200" b="0" i="0" u="none" strike="noStrike" cap="none">
              <a:solidFill>
                <a:schemeClr val="dk1"/>
              </a:solidFill>
              <a:latin typeface="Calibri"/>
              <a:ea typeface="Calibri"/>
              <a:cs typeface="Calibri"/>
              <a:sym typeface="Calibri"/>
            </a:endParaRPr>
          </a:p>
        </p:txBody>
      </p:sp>
      <p:sp>
        <p:nvSpPr>
          <p:cNvPr id="214" name="Shape 214"/>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19" name="Shape 2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234" name="Shape 23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2" name="Shape 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9" name="Shape 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7" name="Shape 1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7" name="Shape 11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5" name="Shape 12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Shape 133"/>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project is to be completed in one year’s time within the budget of $400,000.</a:t>
            </a:r>
            <a:endParaRPr sz="1200" b="0" i="0" u="none" strike="noStrike" cap="none">
              <a:solidFill>
                <a:schemeClr val="dk1"/>
              </a:solidFill>
              <a:latin typeface="Calibri"/>
              <a:ea typeface="Calibri"/>
              <a:cs typeface="Calibri"/>
              <a:sym typeface="Calibri"/>
            </a:endParaRPr>
          </a:p>
        </p:txBody>
      </p:sp>
      <p:sp>
        <p:nvSpPr>
          <p:cNvPr id="134" name="Shape 134"/>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7</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Shape 147"/>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project is to be completed in one year’s time within the budget of $400,000.</a:t>
            </a:r>
            <a:endParaRPr sz="1200" b="0" i="0" u="none" strike="noStrike" cap="none">
              <a:solidFill>
                <a:schemeClr val="dk1"/>
              </a:solidFill>
              <a:latin typeface="Calibri"/>
              <a:ea typeface="Calibri"/>
              <a:cs typeface="Calibri"/>
              <a:sym typeface="Calibri"/>
            </a:endParaRPr>
          </a:p>
        </p:txBody>
      </p:sp>
      <p:sp>
        <p:nvSpPr>
          <p:cNvPr id="148" name="Shape 148"/>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8</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
        <p:nvSpPr>
          <p:cNvPr id="159" name="Shape 15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Shape 23"/>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Shape 30"/>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Shape 36"/>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Shape 42"/>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Shape 5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0"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5.png"/><Relationship Id="rId5"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Shape 88"/>
          <p:cNvSpPr txBox="1">
            <a:spLocks noGrp="1"/>
          </p:cNvSpPr>
          <p:nvPr>
            <p:ph type="ctrTitle"/>
          </p:nvPr>
        </p:nvSpPr>
        <p:spPr>
          <a:xfrm>
            <a:off x="256025" y="526092"/>
            <a:ext cx="6160500" cy="964505"/>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5400"/>
              <a:buFont typeface="EB Garamond"/>
              <a:buNone/>
            </a:pPr>
            <a:r>
              <a:rPr lang="en-US" sz="4800" i="0" u="none" strike="noStrike" cap="none" dirty="0">
                <a:solidFill>
                  <a:schemeClr val="dk1"/>
                </a:solidFill>
                <a:latin typeface="Merriweather"/>
                <a:ea typeface="Merriweather"/>
                <a:cs typeface="Merriweather"/>
                <a:sym typeface="Merriweather"/>
              </a:rPr>
              <a:t>Old Mansion Foods</a:t>
            </a:r>
            <a:endParaRPr sz="4800" i="0" u="none" strike="noStrike" cap="none" dirty="0">
              <a:solidFill>
                <a:schemeClr val="dk1"/>
              </a:solidFill>
              <a:latin typeface="Merriweather"/>
              <a:ea typeface="Merriweather"/>
              <a:cs typeface="Merriweather"/>
              <a:sym typeface="Merriweather"/>
            </a:endParaRPr>
          </a:p>
        </p:txBody>
      </p:sp>
      <p:sp>
        <p:nvSpPr>
          <p:cNvPr id="89" name="Shape 89"/>
          <p:cNvSpPr txBox="1">
            <a:spLocks noGrp="1"/>
          </p:cNvSpPr>
          <p:nvPr>
            <p:ph type="subTitle" idx="1"/>
          </p:nvPr>
        </p:nvSpPr>
        <p:spPr>
          <a:xfrm>
            <a:off x="3302977" y="4837043"/>
            <a:ext cx="5374012" cy="954157"/>
          </a:xfrm>
          <a:prstGeom prst="rect">
            <a:avLst/>
          </a:prstGeom>
          <a:blipFill rotWithShape="1">
            <a:blip r:embed="rId4">
              <a:alphaModFix amt="46000"/>
            </a:blip>
            <a:tile tx="0" ty="0" sx="100000" sy="100000" flip="none" algn="tl"/>
          </a:blipFill>
          <a:ln>
            <a:noFill/>
          </a:ln>
          <a:effectLst>
            <a:outerShdw blurRad="57150" dist="19050" dir="5400000" algn="bl" rotWithShape="0">
              <a:srgbClr val="000000">
                <a:alpha val="31000"/>
              </a:srgbClr>
            </a:outerShdw>
          </a:effectLst>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800"/>
              <a:buFont typeface="Arial"/>
              <a:buNone/>
            </a:pPr>
            <a:r>
              <a:rPr lang="en-US" sz="2800" i="0" u="none" strike="noStrike" cap="none" dirty="0">
                <a:solidFill>
                  <a:schemeClr val="dk1"/>
                </a:solidFill>
                <a:latin typeface="Franklin Gothic"/>
                <a:ea typeface="Franklin Gothic"/>
                <a:cs typeface="Franklin Gothic"/>
                <a:sym typeface="Franklin Gothic"/>
              </a:rPr>
              <a:t>Delivering quality dry spice since 1877</a:t>
            </a:r>
            <a:endParaRPr sz="2800" i="0" u="none" strike="noStrike" cap="none" dirty="0">
              <a:solidFill>
                <a:schemeClr val="dk1"/>
              </a:solidFill>
              <a:latin typeface="Franklin Gothic"/>
              <a:ea typeface="Franklin Gothic"/>
              <a:cs typeface="Franklin Gothic"/>
              <a:sym typeface="Frankli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67"/>
        <p:cNvGrpSpPr/>
        <p:nvPr/>
      </p:nvGrpSpPr>
      <p:grpSpPr>
        <a:xfrm>
          <a:off x="0" y="0"/>
          <a:ext cx="0" cy="0"/>
          <a:chOff x="0" y="0"/>
          <a:chExt cx="0" cy="0"/>
        </a:xfrm>
      </p:grpSpPr>
      <p:sp>
        <p:nvSpPr>
          <p:cNvPr id="168" name="Shape 168"/>
          <p:cNvSpPr/>
          <p:nvPr/>
        </p:nvSpPr>
        <p:spPr>
          <a:xfrm>
            <a:off x="760650" y="305750"/>
            <a:ext cx="10670700" cy="942300"/>
          </a:xfrm>
          <a:prstGeom prst="rect">
            <a:avLst/>
          </a:prstGeom>
          <a:solidFill>
            <a:srgbClr val="B433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p:cNvSpPr txBox="1">
            <a:spLocks noGrp="1"/>
          </p:cNvSpPr>
          <p:nvPr>
            <p:ph type="title"/>
          </p:nvPr>
        </p:nvSpPr>
        <p:spPr>
          <a:xfrm>
            <a:off x="838200" y="114050"/>
            <a:ext cx="105156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a:latin typeface="Merriweather"/>
                <a:ea typeface="Merriweather"/>
                <a:cs typeface="Merriweather"/>
                <a:sym typeface="Merriweather"/>
              </a:rPr>
              <a:t>Profitability </a:t>
            </a:r>
            <a:endParaRPr sz="4400" i="0" u="none" strike="noStrike" cap="none">
              <a:solidFill>
                <a:schemeClr val="dk1"/>
              </a:solidFill>
              <a:latin typeface="Merriweather"/>
              <a:ea typeface="Merriweather"/>
              <a:cs typeface="Merriweather"/>
              <a:sym typeface="Merriweather"/>
            </a:endParaRPr>
          </a:p>
        </p:txBody>
      </p:sp>
      <p:sp>
        <p:nvSpPr>
          <p:cNvPr id="170" name="Shape 170"/>
          <p:cNvSpPr txBox="1">
            <a:spLocks noGrp="1"/>
          </p:cNvSpPr>
          <p:nvPr>
            <p:ph type="body" idx="1"/>
          </p:nvPr>
        </p:nvSpPr>
        <p:spPr>
          <a:xfrm>
            <a:off x="838200" y="1825625"/>
            <a:ext cx="10515600" cy="43512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US"/>
              <a:t> </a:t>
            </a:r>
            <a:endParaRPr/>
          </a:p>
        </p:txBody>
      </p:sp>
      <p:pic>
        <p:nvPicPr>
          <p:cNvPr id="171" name="Shape 171" title="Points scored"/>
          <p:cNvPicPr preferRelativeResize="0"/>
          <p:nvPr/>
        </p:nvPicPr>
        <p:blipFill>
          <a:blip r:embed="rId4">
            <a:alphaModFix/>
          </a:blip>
          <a:stretch>
            <a:fillRect/>
          </a:stretch>
        </p:blipFill>
        <p:spPr>
          <a:xfrm>
            <a:off x="1652825" y="1350894"/>
            <a:ext cx="8572500" cy="53006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1202250" y="2531825"/>
            <a:ext cx="5181600" cy="4351200"/>
          </a:xfrm>
          <a:prstGeom prst="rect">
            <a:avLst/>
          </a:prstGeom>
        </p:spPr>
        <p:txBody>
          <a:bodyPr spcFirstLastPara="1" wrap="square" lIns="91425" tIns="91425" rIns="91425" bIns="91425" anchor="t" anchorCtr="0">
            <a:noAutofit/>
          </a:bodyPr>
          <a:lstStyle/>
          <a:p>
            <a:pPr marL="0" lvl="0" indent="0" rtl="0">
              <a:lnSpc>
                <a:spcPct val="70000"/>
              </a:lnSpc>
              <a:spcBef>
                <a:spcPts val="1000"/>
              </a:spcBef>
              <a:spcAft>
                <a:spcPts val="0"/>
              </a:spcAft>
              <a:buNone/>
            </a:pPr>
            <a:endParaRPr sz="2400"/>
          </a:p>
          <a:p>
            <a:pPr marL="0" lvl="0" indent="0" rtl="0">
              <a:spcBef>
                <a:spcPts val="1000"/>
              </a:spcBef>
              <a:spcAft>
                <a:spcPts val="0"/>
              </a:spcAft>
              <a:buNone/>
            </a:pPr>
            <a:endParaRPr/>
          </a:p>
        </p:txBody>
      </p:sp>
      <p:sp>
        <p:nvSpPr>
          <p:cNvPr id="177" name="Shape 177"/>
          <p:cNvSpPr txBox="1">
            <a:spLocks noGrp="1"/>
          </p:cNvSpPr>
          <p:nvPr>
            <p:ph type="body" idx="2"/>
          </p:nvPr>
        </p:nvSpPr>
        <p:spPr>
          <a:xfrm flipH="1">
            <a:off x="11718000" y="5429900"/>
            <a:ext cx="573000" cy="14532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US"/>
              <a:t> </a:t>
            </a:r>
            <a:endParaRPr/>
          </a:p>
        </p:txBody>
      </p:sp>
      <p:graphicFrame>
        <p:nvGraphicFramePr>
          <p:cNvPr id="178" name="Shape 178"/>
          <p:cNvGraphicFramePr/>
          <p:nvPr/>
        </p:nvGraphicFramePr>
        <p:xfrm>
          <a:off x="952500" y="1521900"/>
          <a:ext cx="10287000" cy="5124090"/>
        </p:xfrm>
        <a:graphic>
          <a:graphicData uri="http://schemas.openxmlformats.org/drawingml/2006/table">
            <a:tbl>
              <a:tblPr>
                <a:noFill/>
                <a:tableStyleId>{7342F637-A169-410C-AA8D-B4BB99E759DE}</a:tableStyleId>
              </a:tblPr>
              <a:tblGrid>
                <a:gridCol w="5143500"/>
                <a:gridCol w="5143500"/>
              </a:tblGrid>
              <a:tr h="4305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Project Milestones </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Target Date</a:t>
                      </a:r>
                      <a:endParaRPr sz="1600" b="1">
                        <a:latin typeface="Franklin Gothic"/>
                        <a:ea typeface="Franklin Gothic"/>
                        <a:cs typeface="Franklin Gothic"/>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Project Start</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3/8/2018</a:t>
                      </a:r>
                      <a:endParaRPr sz="1600" b="1">
                        <a:latin typeface="Franklin Gothic"/>
                        <a:ea typeface="Franklin Gothic"/>
                        <a:cs typeface="Franklin Gothic"/>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Financial Planning </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3/9/2018</a:t>
                      </a:r>
                      <a:endParaRPr sz="1600" b="1">
                        <a:latin typeface="Franklin Gothic"/>
                        <a:ea typeface="Franklin Gothic"/>
                        <a:cs typeface="Franklin Gothic"/>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Operational Manufacturing Facility Prep </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5/20/2018</a:t>
                      </a:r>
                      <a:endParaRPr sz="1600" b="1">
                        <a:latin typeface="Franklin Gothic"/>
                        <a:ea typeface="Franklin Gothic"/>
                        <a:cs typeface="Franklin Gothic"/>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Equipment installation</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7/01/2018</a:t>
                      </a:r>
                      <a:endParaRPr sz="1600" b="1">
                        <a:latin typeface="Franklin Gothic"/>
                        <a:ea typeface="Franklin Gothic"/>
                        <a:cs typeface="Franklin Gothic"/>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Employment </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7/26/2018</a:t>
                      </a:r>
                      <a:endParaRPr sz="1600" b="1">
                        <a:latin typeface="Franklin Gothic"/>
                        <a:ea typeface="Franklin Gothic"/>
                        <a:cs typeface="Franklin Gothic"/>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Develop Sauces </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8/15/2018</a:t>
                      </a:r>
                      <a:endParaRPr sz="1600" b="1">
                        <a:latin typeface="Franklin Gothic"/>
                        <a:ea typeface="Franklin Gothic"/>
                        <a:cs typeface="Franklin Gothic"/>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Bottling and Labeling </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8/30/2018</a:t>
                      </a:r>
                      <a:endParaRPr sz="1600" b="1">
                        <a:latin typeface="Franklin Gothic"/>
                        <a:ea typeface="Franklin Gothic"/>
                        <a:cs typeface="Franklin Gothic"/>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Sales Contracts </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10/01/2018</a:t>
                      </a:r>
                      <a:endParaRPr sz="1600" b="1">
                        <a:latin typeface="Franklin Gothic"/>
                        <a:ea typeface="Franklin Gothic"/>
                        <a:cs typeface="Franklin Gothic"/>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Production </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11/26/2018</a:t>
                      </a:r>
                      <a:endParaRPr sz="1600" b="1">
                        <a:latin typeface="Franklin Gothic"/>
                        <a:ea typeface="Franklin Gothic"/>
                        <a:cs typeface="Franklin Gothic"/>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Distribution </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2/01/2019</a:t>
                      </a:r>
                      <a:endParaRPr sz="1600" b="1">
                        <a:latin typeface="Franklin Gothic"/>
                        <a:ea typeface="Franklin Gothic"/>
                        <a:cs typeface="Franklin Gothic"/>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Endproject </a:t>
                      </a:r>
                      <a:endParaRPr sz="1600" b="1">
                        <a:latin typeface="Franklin Gothic"/>
                        <a:ea typeface="Franklin Gothic"/>
                        <a:cs typeface="Franklin Gothic"/>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1600" b="1">
                          <a:latin typeface="Franklin Gothic"/>
                          <a:ea typeface="Franklin Gothic"/>
                          <a:cs typeface="Franklin Gothic"/>
                          <a:sym typeface="Franklin Gothic"/>
                        </a:rPr>
                        <a:t>3/8/2019 </a:t>
                      </a:r>
                      <a:endParaRPr sz="1600" b="1">
                        <a:latin typeface="Franklin Gothic"/>
                        <a:ea typeface="Franklin Gothic"/>
                        <a:cs typeface="Franklin Gothic"/>
                        <a:sym typeface="Franklin Gothic"/>
                      </a:endParaRPr>
                    </a:p>
                  </a:txBody>
                  <a:tcPr marL="91425" marR="91425" marT="91425" marB="91425">
                    <a:solidFill>
                      <a:srgbClr val="EFEFEF"/>
                    </a:solidFill>
                  </a:tcPr>
                </a:tc>
              </a:tr>
            </a:tbl>
          </a:graphicData>
        </a:graphic>
      </p:graphicFrame>
      <p:sp>
        <p:nvSpPr>
          <p:cNvPr id="179" name="Shape 179"/>
          <p:cNvSpPr/>
          <p:nvPr/>
        </p:nvSpPr>
        <p:spPr>
          <a:xfrm>
            <a:off x="760575" y="299450"/>
            <a:ext cx="10670700" cy="942300"/>
          </a:xfrm>
          <a:prstGeom prst="rect">
            <a:avLst/>
          </a:prstGeom>
          <a:solidFill>
            <a:srgbClr val="B433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txBox="1">
            <a:spLocks noGrp="1"/>
          </p:cNvSpPr>
          <p:nvPr>
            <p:ph type="title"/>
          </p:nvPr>
        </p:nvSpPr>
        <p:spPr>
          <a:xfrm>
            <a:off x="915825" y="299450"/>
            <a:ext cx="10515600" cy="94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a:latin typeface="Merriweather"/>
                <a:ea typeface="Merriweather"/>
                <a:cs typeface="Merriweather"/>
                <a:sym typeface="Merriweather"/>
              </a:rPr>
              <a:t>Project Milestones </a:t>
            </a:r>
            <a:endParaRPr>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1202250" y="2531825"/>
            <a:ext cx="5181600" cy="4351200"/>
          </a:xfrm>
          <a:prstGeom prst="rect">
            <a:avLst/>
          </a:prstGeom>
        </p:spPr>
        <p:txBody>
          <a:bodyPr spcFirstLastPara="1" wrap="square" lIns="91425" tIns="91425" rIns="91425" bIns="91425" anchor="t" anchorCtr="0">
            <a:noAutofit/>
          </a:bodyPr>
          <a:lstStyle/>
          <a:p>
            <a:pPr marL="0" lvl="0" indent="0" rtl="0">
              <a:lnSpc>
                <a:spcPct val="70000"/>
              </a:lnSpc>
              <a:spcBef>
                <a:spcPts val="1000"/>
              </a:spcBef>
              <a:spcAft>
                <a:spcPts val="0"/>
              </a:spcAft>
              <a:buNone/>
            </a:pPr>
            <a:endParaRPr sz="2400"/>
          </a:p>
          <a:p>
            <a:pPr marL="0" lvl="0" indent="0" rtl="0">
              <a:spcBef>
                <a:spcPts val="1000"/>
              </a:spcBef>
              <a:spcAft>
                <a:spcPts val="0"/>
              </a:spcAft>
              <a:buNone/>
            </a:pPr>
            <a:endParaRPr/>
          </a:p>
        </p:txBody>
      </p:sp>
      <p:sp>
        <p:nvSpPr>
          <p:cNvPr id="186" name="Shape 186"/>
          <p:cNvSpPr txBox="1">
            <a:spLocks noGrp="1"/>
          </p:cNvSpPr>
          <p:nvPr>
            <p:ph type="body" idx="2"/>
          </p:nvPr>
        </p:nvSpPr>
        <p:spPr>
          <a:xfrm flipH="1">
            <a:off x="11718000" y="5429900"/>
            <a:ext cx="573000" cy="14532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US"/>
              <a:t> </a:t>
            </a:r>
            <a:endParaRPr/>
          </a:p>
        </p:txBody>
      </p:sp>
      <p:sp>
        <p:nvSpPr>
          <p:cNvPr id="187" name="Shape 187"/>
          <p:cNvSpPr/>
          <p:nvPr/>
        </p:nvSpPr>
        <p:spPr>
          <a:xfrm>
            <a:off x="760575" y="299450"/>
            <a:ext cx="10670700" cy="942300"/>
          </a:xfrm>
          <a:prstGeom prst="rect">
            <a:avLst/>
          </a:prstGeom>
          <a:solidFill>
            <a:srgbClr val="B433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txBox="1">
            <a:spLocks noGrp="1"/>
          </p:cNvSpPr>
          <p:nvPr>
            <p:ph type="title"/>
          </p:nvPr>
        </p:nvSpPr>
        <p:spPr>
          <a:xfrm>
            <a:off x="915825" y="299450"/>
            <a:ext cx="10515600" cy="942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a:latin typeface="Merriweather"/>
                <a:ea typeface="Merriweather"/>
                <a:cs typeface="Merriweather"/>
                <a:sym typeface="Merriweather"/>
              </a:rPr>
              <a:t>Project Budget </a:t>
            </a:r>
            <a:endParaRPr>
              <a:latin typeface="Merriweather"/>
              <a:ea typeface="Merriweather"/>
              <a:cs typeface="Merriweather"/>
              <a:sym typeface="Merriweather"/>
            </a:endParaRPr>
          </a:p>
        </p:txBody>
      </p:sp>
      <p:pic>
        <p:nvPicPr>
          <p:cNvPr id="189" name="Shape 189"/>
          <p:cNvPicPr preferRelativeResize="0"/>
          <p:nvPr/>
        </p:nvPicPr>
        <p:blipFill>
          <a:blip r:embed="rId4">
            <a:alphaModFix/>
          </a:blip>
          <a:stretch>
            <a:fillRect/>
          </a:stretch>
        </p:blipFill>
        <p:spPr>
          <a:xfrm>
            <a:off x="760575" y="1343525"/>
            <a:ext cx="10670701" cy="5438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0" y="365125"/>
            <a:ext cx="6533400" cy="13257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1100"/>
              <a:buFont typeface="Arial"/>
              <a:buNone/>
            </a:pPr>
            <a:r>
              <a:rPr lang="en-US">
                <a:latin typeface="Merriweather"/>
                <a:ea typeface="Merriweather"/>
                <a:cs typeface="Merriweather"/>
                <a:sym typeface="Merriweather"/>
              </a:rPr>
              <a:t> Personnel Resources </a:t>
            </a:r>
            <a:endParaRPr>
              <a:latin typeface="Merriweather"/>
              <a:ea typeface="Merriweather"/>
              <a:cs typeface="Merriweather"/>
              <a:sym typeface="Merriweather"/>
            </a:endParaRPr>
          </a:p>
        </p:txBody>
      </p:sp>
      <p:sp>
        <p:nvSpPr>
          <p:cNvPr id="195" name="Shape 195"/>
          <p:cNvSpPr txBox="1">
            <a:spLocks noGrp="1"/>
          </p:cNvSpPr>
          <p:nvPr>
            <p:ph type="body" idx="1"/>
          </p:nvPr>
        </p:nvSpPr>
        <p:spPr>
          <a:xfrm>
            <a:off x="1009650" y="3401650"/>
            <a:ext cx="5181600" cy="4351200"/>
          </a:xfrm>
          <a:prstGeom prst="rect">
            <a:avLst/>
          </a:prstGeom>
        </p:spPr>
        <p:txBody>
          <a:bodyPr spcFirstLastPara="1" wrap="square" lIns="91425" tIns="91425" rIns="91425" bIns="91425" anchor="t" anchorCtr="0">
            <a:noAutofit/>
          </a:bodyPr>
          <a:lstStyle/>
          <a:p>
            <a:pPr marL="0" lvl="0" indent="0" rtl="0">
              <a:lnSpc>
                <a:spcPct val="70000"/>
              </a:lnSpc>
              <a:spcBef>
                <a:spcPts val="1000"/>
              </a:spcBef>
              <a:spcAft>
                <a:spcPts val="0"/>
              </a:spcAft>
              <a:buNone/>
            </a:pPr>
            <a:endParaRPr sz="2400"/>
          </a:p>
          <a:p>
            <a:pPr marL="0" lvl="0" indent="0" rtl="0">
              <a:spcBef>
                <a:spcPts val="1000"/>
              </a:spcBef>
              <a:spcAft>
                <a:spcPts val="0"/>
              </a:spcAft>
              <a:buNone/>
            </a:pPr>
            <a:endParaRPr/>
          </a:p>
        </p:txBody>
      </p:sp>
      <p:sp>
        <p:nvSpPr>
          <p:cNvPr id="196" name="Shape 196"/>
          <p:cNvSpPr txBox="1">
            <a:spLocks noGrp="1"/>
          </p:cNvSpPr>
          <p:nvPr>
            <p:ph type="body" idx="1"/>
          </p:nvPr>
        </p:nvSpPr>
        <p:spPr>
          <a:xfrm>
            <a:off x="895350" y="3401725"/>
            <a:ext cx="5181600" cy="43512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US"/>
              <a:t> </a:t>
            </a:r>
            <a:endParaRPr/>
          </a:p>
        </p:txBody>
      </p:sp>
      <p:sp>
        <p:nvSpPr>
          <p:cNvPr id="197" name="Shape 197"/>
          <p:cNvSpPr txBox="1">
            <a:spLocks noGrp="1"/>
          </p:cNvSpPr>
          <p:nvPr>
            <p:ph type="body" idx="2"/>
          </p:nvPr>
        </p:nvSpPr>
        <p:spPr>
          <a:xfrm>
            <a:off x="6229350" y="3401725"/>
            <a:ext cx="5181600" cy="4351200"/>
          </a:xfrm>
          <a:prstGeom prst="rect">
            <a:avLst/>
          </a:prstGeom>
        </p:spPr>
        <p:txBody>
          <a:bodyPr spcFirstLastPara="1" wrap="square" lIns="91425" tIns="91425" rIns="91425" bIns="91425" anchor="t" anchorCtr="0">
            <a:noAutofit/>
          </a:bodyPr>
          <a:lstStyle/>
          <a:p>
            <a:pPr marL="0" lvl="0" indent="0" rtl="0">
              <a:spcBef>
                <a:spcPts val="1000"/>
              </a:spcBef>
              <a:spcAft>
                <a:spcPts val="0"/>
              </a:spcAft>
              <a:buNone/>
            </a:pPr>
            <a:r>
              <a:rPr lang="en-US"/>
              <a:t> </a:t>
            </a:r>
            <a:endParaRPr/>
          </a:p>
        </p:txBody>
      </p:sp>
      <p:graphicFrame>
        <p:nvGraphicFramePr>
          <p:cNvPr id="198" name="Shape 198"/>
          <p:cNvGraphicFramePr/>
          <p:nvPr>
            <p:extLst>
              <p:ext uri="{D42A27DB-BD31-4B8C-83A1-F6EECF244321}">
                <p14:modId xmlns:p14="http://schemas.microsoft.com/office/powerpoint/2010/main" val="1719072436"/>
              </p:ext>
            </p:extLst>
          </p:nvPr>
        </p:nvGraphicFramePr>
        <p:xfrm>
          <a:off x="781050" y="3079700"/>
          <a:ext cx="10265850" cy="2438250"/>
        </p:xfrm>
        <a:graphic>
          <a:graphicData uri="http://schemas.openxmlformats.org/drawingml/2006/table">
            <a:tbl>
              <a:tblPr>
                <a:noFill/>
                <a:tableStyleId>{7342F637-A169-410C-AA8D-B4BB99E759DE}</a:tableStyleId>
              </a:tblPr>
              <a:tblGrid>
                <a:gridCol w="5122350"/>
                <a:gridCol w="5143500"/>
              </a:tblGrid>
              <a:tr h="381000">
                <a:tc>
                  <a:txBody>
                    <a:bodyPr/>
                    <a:lstStyle/>
                    <a:p>
                      <a:pPr marL="0" lvl="0" indent="0" rtl="0">
                        <a:spcBef>
                          <a:spcPts val="0"/>
                        </a:spcBef>
                        <a:spcAft>
                          <a:spcPts val="0"/>
                        </a:spcAft>
                        <a:buNone/>
                      </a:pPr>
                      <a:r>
                        <a:rPr lang="en-US" sz="2000" b="1" dirty="0">
                          <a:latin typeface="Franklin Gothic Book" charset="0"/>
                          <a:ea typeface="Franklin Gothic Book" charset="0"/>
                          <a:cs typeface="Franklin Gothic Book" charset="0"/>
                          <a:sym typeface="Franklin Gothic"/>
                        </a:rPr>
                        <a:t>Personnel Resources Types </a:t>
                      </a:r>
                      <a:endParaRPr sz="2000" b="1" dirty="0">
                        <a:latin typeface="Franklin Gothic Book" charset="0"/>
                        <a:ea typeface="Franklin Gothic Book" charset="0"/>
                        <a:cs typeface="Franklin Gothic Book" charset="0"/>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2000" b="1">
                          <a:latin typeface="Franklin Gothic Book" charset="0"/>
                          <a:ea typeface="Franklin Gothic Book" charset="0"/>
                          <a:cs typeface="Franklin Gothic Book" charset="0"/>
                          <a:sym typeface="Franklin Gothic"/>
                        </a:rPr>
                        <a:t>Quantity </a:t>
                      </a:r>
                      <a:endParaRPr sz="2000" b="1">
                        <a:latin typeface="Franklin Gothic Book" charset="0"/>
                        <a:ea typeface="Franklin Gothic Book" charset="0"/>
                        <a:cs typeface="Franklin Gothic Book" charset="0"/>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2000" b="1" dirty="0">
                          <a:latin typeface="Franklin Gothic Book" charset="0"/>
                          <a:ea typeface="Franklin Gothic Book" charset="0"/>
                          <a:cs typeface="Franklin Gothic Book" charset="0"/>
                          <a:sym typeface="Franklin Gothic"/>
                        </a:rPr>
                        <a:t>Forklift Operators </a:t>
                      </a:r>
                      <a:endParaRPr sz="2000" b="1" dirty="0">
                        <a:latin typeface="Franklin Gothic Book" charset="0"/>
                        <a:ea typeface="Franklin Gothic Book" charset="0"/>
                        <a:cs typeface="Franklin Gothic Book" charset="0"/>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2000" b="1">
                          <a:latin typeface="Franklin Gothic Book" charset="0"/>
                          <a:ea typeface="Franklin Gothic Book" charset="0"/>
                          <a:cs typeface="Franklin Gothic Book" charset="0"/>
                          <a:sym typeface="Franklin Gothic"/>
                        </a:rPr>
                        <a:t>6 persons </a:t>
                      </a:r>
                      <a:endParaRPr sz="2000" b="1">
                        <a:latin typeface="Franklin Gothic Book" charset="0"/>
                        <a:ea typeface="Franklin Gothic Book" charset="0"/>
                        <a:cs typeface="Franklin Gothic Book" charset="0"/>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2000" b="1" dirty="0">
                          <a:latin typeface="Franklin Gothic Book" charset="0"/>
                          <a:ea typeface="Franklin Gothic Book" charset="0"/>
                          <a:cs typeface="Franklin Gothic Book" charset="0"/>
                          <a:sym typeface="Franklin Gothic"/>
                        </a:rPr>
                        <a:t>Staff Trainers</a:t>
                      </a:r>
                      <a:endParaRPr sz="2000" b="1" dirty="0">
                        <a:latin typeface="Franklin Gothic Book" charset="0"/>
                        <a:ea typeface="Franklin Gothic Book" charset="0"/>
                        <a:cs typeface="Franklin Gothic Book" charset="0"/>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2000" b="1">
                          <a:latin typeface="Franklin Gothic Book" charset="0"/>
                          <a:ea typeface="Franklin Gothic Book" charset="0"/>
                          <a:cs typeface="Franklin Gothic Book" charset="0"/>
                          <a:sym typeface="Franklin Gothic"/>
                        </a:rPr>
                        <a:t>2 persons </a:t>
                      </a:r>
                      <a:endParaRPr sz="2000" b="1">
                        <a:latin typeface="Franklin Gothic Book" charset="0"/>
                        <a:ea typeface="Franklin Gothic Book" charset="0"/>
                        <a:cs typeface="Franklin Gothic Book" charset="0"/>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2000" b="1" dirty="0">
                          <a:latin typeface="Franklin Gothic Book" charset="0"/>
                          <a:ea typeface="Franklin Gothic Book" charset="0"/>
                          <a:cs typeface="Franklin Gothic Book" charset="0"/>
                          <a:sym typeface="Franklin Gothic"/>
                        </a:rPr>
                        <a:t>Line Workers </a:t>
                      </a:r>
                      <a:endParaRPr sz="2000" b="1" dirty="0">
                        <a:latin typeface="Franklin Gothic Book" charset="0"/>
                        <a:ea typeface="Franklin Gothic Book" charset="0"/>
                        <a:cs typeface="Franklin Gothic Book" charset="0"/>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2000" b="1" dirty="0">
                          <a:latin typeface="Franklin Gothic Book" charset="0"/>
                          <a:ea typeface="Franklin Gothic Book" charset="0"/>
                          <a:cs typeface="Franklin Gothic Book" charset="0"/>
                          <a:sym typeface="Franklin Gothic"/>
                        </a:rPr>
                        <a:t>10 persons </a:t>
                      </a:r>
                      <a:endParaRPr sz="2000" b="1" dirty="0">
                        <a:latin typeface="Franklin Gothic Book" charset="0"/>
                        <a:ea typeface="Franklin Gothic Book" charset="0"/>
                        <a:cs typeface="Franklin Gothic Book" charset="0"/>
                        <a:sym typeface="Franklin Gothic"/>
                      </a:endParaRPr>
                    </a:p>
                  </a:txBody>
                  <a:tcPr marL="91425" marR="91425" marT="91425" marB="91425">
                    <a:solidFill>
                      <a:srgbClr val="EFEFEF"/>
                    </a:solidFill>
                  </a:tcPr>
                </a:tc>
              </a:tr>
              <a:tr h="381000">
                <a:tc>
                  <a:txBody>
                    <a:bodyPr/>
                    <a:lstStyle/>
                    <a:p>
                      <a:pPr marL="0" lvl="0" indent="0" rtl="0">
                        <a:spcBef>
                          <a:spcPts val="0"/>
                        </a:spcBef>
                        <a:spcAft>
                          <a:spcPts val="0"/>
                        </a:spcAft>
                        <a:buNone/>
                      </a:pPr>
                      <a:r>
                        <a:rPr lang="en-US" sz="2000" b="1">
                          <a:latin typeface="Franklin Gothic Book" charset="0"/>
                          <a:ea typeface="Franklin Gothic Book" charset="0"/>
                          <a:cs typeface="Franklin Gothic Book" charset="0"/>
                          <a:sym typeface="Franklin Gothic"/>
                        </a:rPr>
                        <a:t>Total </a:t>
                      </a:r>
                      <a:endParaRPr sz="2000" b="1">
                        <a:latin typeface="Franklin Gothic Book" charset="0"/>
                        <a:ea typeface="Franklin Gothic Book" charset="0"/>
                        <a:cs typeface="Franklin Gothic Book" charset="0"/>
                        <a:sym typeface="Franklin Gothic"/>
                      </a:endParaRPr>
                    </a:p>
                  </a:txBody>
                  <a:tcPr marL="91425" marR="91425" marT="91425" marB="91425">
                    <a:solidFill>
                      <a:srgbClr val="EFEFEF"/>
                    </a:solidFill>
                  </a:tcPr>
                </a:tc>
                <a:tc>
                  <a:txBody>
                    <a:bodyPr/>
                    <a:lstStyle/>
                    <a:p>
                      <a:pPr marL="0" lvl="0" indent="0" rtl="0">
                        <a:spcBef>
                          <a:spcPts val="0"/>
                        </a:spcBef>
                        <a:spcAft>
                          <a:spcPts val="0"/>
                        </a:spcAft>
                        <a:buNone/>
                      </a:pPr>
                      <a:r>
                        <a:rPr lang="en-US" sz="2000" b="1" dirty="0">
                          <a:latin typeface="Franklin Gothic Book" charset="0"/>
                          <a:ea typeface="Franklin Gothic Book" charset="0"/>
                          <a:cs typeface="Franklin Gothic Book" charset="0"/>
                          <a:sym typeface="Franklin Gothic"/>
                        </a:rPr>
                        <a:t>18 persons </a:t>
                      </a:r>
                      <a:endParaRPr sz="2000" b="1" dirty="0">
                        <a:latin typeface="Franklin Gothic Book" charset="0"/>
                        <a:ea typeface="Franklin Gothic Book" charset="0"/>
                        <a:cs typeface="Franklin Gothic Book" charset="0"/>
                        <a:sym typeface="Franklin Gothic"/>
                      </a:endParaRPr>
                    </a:p>
                  </a:txBody>
                  <a:tcPr marL="91425" marR="91425" marT="91425" marB="91425">
                    <a:solidFill>
                      <a:srgbClr val="EFEFEF"/>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03"/>
        <p:cNvGrpSpPr/>
        <p:nvPr/>
      </p:nvGrpSpPr>
      <p:grpSpPr>
        <a:xfrm>
          <a:off x="0" y="0"/>
          <a:ext cx="0" cy="0"/>
          <a:chOff x="0" y="0"/>
          <a:chExt cx="0" cy="0"/>
        </a:xfrm>
      </p:grpSpPr>
      <p:pic>
        <p:nvPicPr>
          <p:cNvPr id="204" name="Shape 204"/>
          <p:cNvPicPr preferRelativeResize="0"/>
          <p:nvPr/>
        </p:nvPicPr>
        <p:blipFill rotWithShape="1">
          <a:blip r:embed="rId4">
            <a:alphaModFix/>
          </a:blip>
          <a:srcRect/>
          <a:stretch/>
        </p:blipFill>
        <p:spPr>
          <a:xfrm>
            <a:off x="0" y="0"/>
            <a:ext cx="4634674" cy="3384874"/>
          </a:xfrm>
          <a:prstGeom prst="rect">
            <a:avLst/>
          </a:prstGeom>
          <a:noFill/>
          <a:ln>
            <a:noFill/>
          </a:ln>
        </p:spPr>
      </p:pic>
      <p:pic>
        <p:nvPicPr>
          <p:cNvPr id="205" name="Shape 205"/>
          <p:cNvPicPr preferRelativeResize="0"/>
          <p:nvPr/>
        </p:nvPicPr>
        <p:blipFill rotWithShape="1">
          <a:blip r:embed="rId5">
            <a:alphaModFix/>
          </a:blip>
          <a:srcRect/>
          <a:stretch/>
        </p:blipFill>
        <p:spPr>
          <a:xfrm>
            <a:off x="-1" y="3396432"/>
            <a:ext cx="4634688" cy="3461569"/>
          </a:xfrm>
          <a:prstGeom prst="rect">
            <a:avLst/>
          </a:prstGeom>
          <a:noFill/>
          <a:ln>
            <a:noFill/>
          </a:ln>
        </p:spPr>
      </p:pic>
      <p:pic>
        <p:nvPicPr>
          <p:cNvPr id="206" name="Shape 206"/>
          <p:cNvPicPr preferRelativeResize="0"/>
          <p:nvPr/>
        </p:nvPicPr>
        <p:blipFill rotWithShape="1">
          <a:blip r:embed="rId6">
            <a:alphaModFix/>
          </a:blip>
          <a:srcRect/>
          <a:stretch/>
        </p:blipFill>
        <p:spPr>
          <a:xfrm>
            <a:off x="6561221" y="0"/>
            <a:ext cx="5630780" cy="4212554"/>
          </a:xfrm>
          <a:prstGeom prst="rect">
            <a:avLst/>
          </a:prstGeom>
          <a:noFill/>
          <a:ln>
            <a:noFill/>
          </a:ln>
        </p:spPr>
      </p:pic>
      <p:pic>
        <p:nvPicPr>
          <p:cNvPr id="207" name="Shape 207"/>
          <p:cNvPicPr preferRelativeResize="0"/>
          <p:nvPr/>
        </p:nvPicPr>
        <p:blipFill rotWithShape="1">
          <a:blip r:embed="rId7">
            <a:alphaModFix/>
          </a:blip>
          <a:srcRect/>
          <a:stretch/>
        </p:blipFill>
        <p:spPr>
          <a:xfrm>
            <a:off x="6561221" y="4204496"/>
            <a:ext cx="5630778" cy="2653504"/>
          </a:xfrm>
          <a:prstGeom prst="rect">
            <a:avLst/>
          </a:prstGeom>
          <a:noFill/>
          <a:ln>
            <a:noFill/>
          </a:ln>
        </p:spPr>
      </p:pic>
      <p:pic>
        <p:nvPicPr>
          <p:cNvPr id="208" name="Shape 208"/>
          <p:cNvPicPr preferRelativeResize="0"/>
          <p:nvPr/>
        </p:nvPicPr>
        <p:blipFill rotWithShape="1">
          <a:blip r:embed="rId8">
            <a:alphaModFix/>
          </a:blip>
          <a:srcRect/>
          <a:stretch/>
        </p:blipFill>
        <p:spPr>
          <a:xfrm>
            <a:off x="5002558" y="2504327"/>
            <a:ext cx="1190791" cy="1409897"/>
          </a:xfrm>
          <a:prstGeom prst="rect">
            <a:avLst/>
          </a:prstGeom>
          <a:noFill/>
          <a:ln>
            <a:noFill/>
          </a:ln>
        </p:spPr>
      </p:pic>
      <p:pic>
        <p:nvPicPr>
          <p:cNvPr id="209" name="Shape 209"/>
          <p:cNvPicPr preferRelativeResize="0"/>
          <p:nvPr/>
        </p:nvPicPr>
        <p:blipFill rotWithShape="1">
          <a:blip r:embed="rId9">
            <a:alphaModFix/>
          </a:blip>
          <a:srcRect/>
          <a:stretch/>
        </p:blipFill>
        <p:spPr>
          <a:xfrm>
            <a:off x="4935875" y="4539442"/>
            <a:ext cx="1324160" cy="1524213"/>
          </a:xfrm>
          <a:prstGeom prst="rect">
            <a:avLst/>
          </a:prstGeom>
          <a:noFill/>
          <a:ln>
            <a:noFill/>
          </a:ln>
        </p:spPr>
      </p:pic>
      <p:sp>
        <p:nvSpPr>
          <p:cNvPr id="210" name="Shape 210"/>
          <p:cNvSpPr txBox="1"/>
          <p:nvPr/>
        </p:nvSpPr>
        <p:spPr>
          <a:xfrm>
            <a:off x="4634650" y="162000"/>
            <a:ext cx="1926600" cy="1990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400">
                <a:solidFill>
                  <a:schemeClr val="dk1"/>
                </a:solidFill>
                <a:latin typeface="Merriweather"/>
                <a:ea typeface="Merriweather"/>
                <a:cs typeface="Merriweather"/>
                <a:sym typeface="Merriweather"/>
              </a:rPr>
              <a:t>R</a:t>
            </a:r>
            <a:endParaRPr sz="4400">
              <a:latin typeface="Merriweather"/>
              <a:ea typeface="Merriweather"/>
              <a:cs typeface="Merriweather"/>
              <a:sym typeface="Merriweather"/>
            </a:endParaRPr>
          </a:p>
          <a:p>
            <a:pPr marL="0" marR="0" lvl="0" indent="0" algn="ctr" rtl="0">
              <a:spcBef>
                <a:spcPts val="0"/>
              </a:spcBef>
              <a:spcAft>
                <a:spcPts val="0"/>
              </a:spcAft>
              <a:buNone/>
            </a:pPr>
            <a:r>
              <a:rPr lang="en-US" sz="4400">
                <a:solidFill>
                  <a:schemeClr val="dk1"/>
                </a:solidFill>
                <a:latin typeface="Merriweather"/>
                <a:ea typeface="Merriweather"/>
                <a:cs typeface="Merriweather"/>
                <a:sym typeface="Merriweather"/>
              </a:rPr>
              <a:t>A</a:t>
            </a:r>
            <a:endParaRPr sz="4400">
              <a:latin typeface="Merriweather"/>
              <a:ea typeface="Merriweather"/>
              <a:cs typeface="Merriweather"/>
              <a:sym typeface="Merriweather"/>
            </a:endParaRPr>
          </a:p>
          <a:p>
            <a:pPr marL="0" marR="0" lvl="0" indent="0" algn="ctr" rtl="0">
              <a:spcBef>
                <a:spcPts val="0"/>
              </a:spcBef>
              <a:spcAft>
                <a:spcPts val="0"/>
              </a:spcAft>
              <a:buNone/>
            </a:pPr>
            <a:r>
              <a:rPr lang="en-US" sz="4400">
                <a:solidFill>
                  <a:schemeClr val="dk1"/>
                </a:solidFill>
                <a:latin typeface="Merriweather"/>
                <a:ea typeface="Merriweather"/>
                <a:cs typeface="Merriweather"/>
                <a:sym typeface="Merriweather"/>
              </a:rPr>
              <a:t>M</a:t>
            </a:r>
            <a:endParaRPr sz="4400">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215"/>
        <p:cNvGrpSpPr/>
        <p:nvPr/>
      </p:nvGrpSpPr>
      <p:grpSpPr>
        <a:xfrm>
          <a:off x="0" y="0"/>
          <a:ext cx="0" cy="0"/>
          <a:chOff x="0" y="0"/>
          <a:chExt cx="0" cy="0"/>
        </a:xfrm>
      </p:grpSpPr>
      <p:pic>
        <p:nvPicPr>
          <p:cNvPr id="216" name="Shape 216"/>
          <p:cNvPicPr preferRelativeResize="0"/>
          <p:nvPr/>
        </p:nvPicPr>
        <p:blipFill rotWithShape="1">
          <a:blip r:embed="rId4">
            <a:alphaModFix/>
          </a:blip>
          <a:srcRect/>
          <a:stretch/>
        </p:blipFill>
        <p:spPr>
          <a:xfrm>
            <a:off x="1283369" y="0"/>
            <a:ext cx="9390187"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0" y="365125"/>
            <a:ext cx="6533400" cy="13995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dk1"/>
              </a:buClr>
              <a:buSzPts val="4400"/>
              <a:buFont typeface="Calibri"/>
              <a:buNone/>
            </a:pPr>
            <a:r>
              <a:rPr lang="en-US">
                <a:latin typeface="Merriweather"/>
                <a:ea typeface="Merriweather"/>
                <a:cs typeface="Merriweather"/>
                <a:sym typeface="Merriweather"/>
              </a:rPr>
              <a:t> Ingredients</a:t>
            </a:r>
            <a:endParaRPr sz="4400" i="0" u="none" strike="noStrike" cap="none">
              <a:solidFill>
                <a:schemeClr val="dk1"/>
              </a:solidFill>
              <a:latin typeface="Merriweather"/>
              <a:ea typeface="Merriweather"/>
              <a:cs typeface="Merriweather"/>
              <a:sym typeface="Merriweather"/>
            </a:endParaRPr>
          </a:p>
        </p:txBody>
      </p:sp>
      <p:pic>
        <p:nvPicPr>
          <p:cNvPr id="222" name="Shape 222"/>
          <p:cNvPicPr preferRelativeResize="0"/>
          <p:nvPr/>
        </p:nvPicPr>
        <p:blipFill>
          <a:blip r:embed="rId4">
            <a:alphaModFix/>
          </a:blip>
          <a:stretch>
            <a:fillRect/>
          </a:stretch>
        </p:blipFill>
        <p:spPr>
          <a:xfrm>
            <a:off x="629050" y="1868552"/>
            <a:ext cx="10933900" cy="4417347"/>
          </a:xfrm>
          <a:prstGeom prst="rect">
            <a:avLst/>
          </a:prstGeom>
          <a:noFill/>
          <a:ln>
            <a:noFill/>
          </a:ln>
        </p:spPr>
      </p:pic>
      <p:sp>
        <p:nvSpPr>
          <p:cNvPr id="223" name="Shape 223"/>
          <p:cNvSpPr txBox="1"/>
          <p:nvPr/>
        </p:nvSpPr>
        <p:spPr>
          <a:xfrm>
            <a:off x="661050" y="1989712"/>
            <a:ext cx="10869900" cy="4358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solidFill>
                  <a:schemeClr val="dk1"/>
                </a:solidFill>
                <a:latin typeface="Franklin Gothic"/>
                <a:ea typeface="Franklin Gothic"/>
                <a:cs typeface="Franklin Gothic"/>
                <a:sym typeface="Franklin Gothic"/>
              </a:rPr>
              <a:t>Hot sauce:</a:t>
            </a:r>
            <a:endParaRPr sz="1600" b="1"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500" dirty="0">
                <a:solidFill>
                  <a:schemeClr val="dk1"/>
                </a:solidFill>
                <a:latin typeface="Franklin Gothic"/>
                <a:ea typeface="Franklin Gothic"/>
                <a:cs typeface="Franklin Gothic"/>
                <a:sym typeface="Franklin Gothic"/>
              </a:rPr>
              <a:t>	Various peppers, garlic, onion, salt, vegetable oil, water, vinegar</a:t>
            </a:r>
            <a:endParaRPr sz="1500" b="1"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600" b="1" dirty="0">
                <a:solidFill>
                  <a:schemeClr val="dk1"/>
                </a:solidFill>
                <a:latin typeface="Franklin Gothic"/>
                <a:ea typeface="Franklin Gothic"/>
                <a:cs typeface="Franklin Gothic"/>
                <a:sym typeface="Franklin Gothic"/>
              </a:rPr>
              <a:t>BBQ sauce:</a:t>
            </a:r>
            <a:endParaRPr sz="1600" b="1"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500" b="1" dirty="0">
                <a:solidFill>
                  <a:schemeClr val="dk1"/>
                </a:solidFill>
                <a:latin typeface="Franklin Gothic"/>
                <a:ea typeface="Franklin Gothic"/>
                <a:cs typeface="Franklin Gothic"/>
                <a:sym typeface="Franklin Gothic"/>
              </a:rPr>
              <a:t>	</a:t>
            </a:r>
            <a:r>
              <a:rPr lang="en-US" sz="1500" dirty="0">
                <a:solidFill>
                  <a:schemeClr val="dk1"/>
                </a:solidFill>
                <a:latin typeface="Franklin Gothic"/>
                <a:ea typeface="Franklin Gothic"/>
                <a:cs typeface="Franklin Gothic"/>
                <a:sym typeface="Franklin Gothic"/>
              </a:rPr>
              <a:t>Ketchup, water, apple cider vinegar, brown sugar, white sugar, black pepper, onion powder, ground mustard, lemon juice,  	Worcestershire sauce</a:t>
            </a:r>
            <a:endParaRPr sz="1500"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600" b="1" dirty="0">
                <a:solidFill>
                  <a:schemeClr val="dk1"/>
                </a:solidFill>
                <a:latin typeface="Franklin Gothic"/>
                <a:ea typeface="Franklin Gothic"/>
                <a:cs typeface="Franklin Gothic"/>
                <a:sym typeface="Franklin Gothic"/>
              </a:rPr>
              <a:t>Teriyaki</a:t>
            </a:r>
            <a:r>
              <a:rPr lang="en-US" sz="1500" b="1" dirty="0">
                <a:solidFill>
                  <a:schemeClr val="dk1"/>
                </a:solidFill>
                <a:latin typeface="Franklin Gothic"/>
                <a:ea typeface="Franklin Gothic"/>
                <a:cs typeface="Franklin Gothic"/>
                <a:sym typeface="Franklin Gothic"/>
              </a:rPr>
              <a:t>:</a:t>
            </a:r>
            <a:endParaRPr sz="1500" b="1"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500" dirty="0">
                <a:solidFill>
                  <a:schemeClr val="dk1"/>
                </a:solidFill>
                <a:latin typeface="Franklin Gothic"/>
                <a:ea typeface="Franklin Gothic"/>
                <a:cs typeface="Franklin Gothic"/>
                <a:sym typeface="Franklin Gothic"/>
              </a:rPr>
              <a:t>	Soy sauce, water, ground ginger, garlic powder, brown sugar, honey, cornstarch</a:t>
            </a:r>
            <a:endParaRPr sz="1500"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600" b="1" dirty="0">
                <a:solidFill>
                  <a:schemeClr val="dk1"/>
                </a:solidFill>
                <a:latin typeface="Franklin Gothic"/>
                <a:ea typeface="Franklin Gothic"/>
                <a:cs typeface="Franklin Gothic"/>
                <a:sym typeface="Franklin Gothic"/>
              </a:rPr>
              <a:t>Steak sauce:</a:t>
            </a:r>
            <a:endParaRPr sz="1600" b="1"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500" dirty="0">
                <a:solidFill>
                  <a:schemeClr val="dk1"/>
                </a:solidFill>
                <a:latin typeface="Franklin Gothic"/>
                <a:ea typeface="Franklin Gothic"/>
                <a:cs typeface="Franklin Gothic"/>
                <a:sym typeface="Franklin Gothic"/>
              </a:rPr>
              <a:t>	Ketchup, Worcestershire sauce, brown sugar, hot pepper sauce, mustard, apple cider vinegar, salt, pepper</a:t>
            </a:r>
            <a:endParaRPr sz="1500"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600" b="1" dirty="0">
                <a:solidFill>
                  <a:schemeClr val="dk1"/>
                </a:solidFill>
                <a:latin typeface="Franklin Gothic"/>
                <a:ea typeface="Franklin Gothic"/>
                <a:cs typeface="Franklin Gothic"/>
                <a:sym typeface="Franklin Gothic"/>
              </a:rPr>
              <a:t>Soy sauce:</a:t>
            </a:r>
            <a:endParaRPr sz="1600" b="1"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500" dirty="0">
                <a:solidFill>
                  <a:schemeClr val="dk1"/>
                </a:solidFill>
                <a:latin typeface="Franklin Gothic"/>
                <a:ea typeface="Franklin Gothic"/>
                <a:cs typeface="Franklin Gothic"/>
                <a:sym typeface="Franklin Gothic"/>
              </a:rPr>
              <a:t>	Fermented soybean paste, roasted wheat (grain), salt, water</a:t>
            </a:r>
            <a:endParaRPr sz="1500"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600" b="1" dirty="0">
                <a:solidFill>
                  <a:schemeClr val="dk1"/>
                </a:solidFill>
                <a:latin typeface="Franklin Gothic"/>
                <a:ea typeface="Franklin Gothic"/>
                <a:cs typeface="Franklin Gothic"/>
                <a:sym typeface="Franklin Gothic"/>
              </a:rPr>
              <a:t>Worcestershire</a:t>
            </a:r>
            <a:r>
              <a:rPr lang="en-US" sz="1600" dirty="0">
                <a:solidFill>
                  <a:schemeClr val="dk1"/>
                </a:solidFill>
                <a:latin typeface="Franklin Gothic"/>
                <a:ea typeface="Franklin Gothic"/>
                <a:cs typeface="Franklin Gothic"/>
                <a:sym typeface="Franklin Gothic"/>
              </a:rPr>
              <a:t> </a:t>
            </a:r>
            <a:r>
              <a:rPr lang="en-US" sz="1600" b="1" dirty="0">
                <a:solidFill>
                  <a:schemeClr val="dk1"/>
                </a:solidFill>
                <a:latin typeface="Franklin Gothic"/>
                <a:ea typeface="Franklin Gothic"/>
                <a:cs typeface="Franklin Gothic"/>
                <a:sym typeface="Franklin Gothic"/>
              </a:rPr>
              <a:t>sauce:</a:t>
            </a:r>
            <a:endParaRPr sz="1600" b="1" dirty="0">
              <a:solidFill>
                <a:schemeClr val="dk1"/>
              </a:solidFill>
              <a:latin typeface="Franklin Gothic"/>
              <a:ea typeface="Franklin Gothic"/>
              <a:cs typeface="Franklin Gothic"/>
              <a:sym typeface="Franklin Gothic"/>
            </a:endParaRPr>
          </a:p>
          <a:p>
            <a:pPr marL="457200" lvl="0" indent="0" rtl="0">
              <a:spcBef>
                <a:spcPts val="0"/>
              </a:spcBef>
              <a:spcAft>
                <a:spcPts val="0"/>
              </a:spcAft>
              <a:buNone/>
            </a:pPr>
            <a:r>
              <a:rPr lang="en-US" sz="1500" dirty="0">
                <a:solidFill>
                  <a:schemeClr val="dk1"/>
                </a:solidFill>
                <a:latin typeface="Franklin Gothic"/>
                <a:ea typeface="Franklin Gothic"/>
                <a:cs typeface="Franklin Gothic"/>
                <a:sym typeface="Franklin Gothic"/>
              </a:rPr>
              <a:t>Barley malt vinegar, spirit vinegar, molasses, sugar, salt, anchovies, tamarind extract, onions, garlic, various spices (soy sauce, lemon, pickles, peppers)</a:t>
            </a:r>
            <a:endParaRPr sz="1500"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600" b="1" dirty="0">
                <a:solidFill>
                  <a:schemeClr val="dk1"/>
                </a:solidFill>
                <a:latin typeface="Franklin Gothic"/>
                <a:ea typeface="Franklin Gothic"/>
                <a:cs typeface="Franklin Gothic"/>
                <a:sym typeface="Franklin Gothic"/>
              </a:rPr>
              <a:t>Dijon mustard:</a:t>
            </a:r>
            <a:endParaRPr sz="1600" b="1"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500" dirty="0">
                <a:solidFill>
                  <a:schemeClr val="dk1"/>
                </a:solidFill>
                <a:latin typeface="Franklin Gothic"/>
                <a:ea typeface="Franklin Gothic"/>
                <a:cs typeface="Franklin Gothic"/>
                <a:sym typeface="Franklin Gothic"/>
              </a:rPr>
              <a:t>	White wine, ground brown mustard seed, salt, turmeric, paprika, verjuice (juice made from unripe grapes)</a:t>
            </a:r>
            <a:endParaRPr sz="1500"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600" b="1" dirty="0">
                <a:solidFill>
                  <a:schemeClr val="dk1"/>
                </a:solidFill>
                <a:latin typeface="Franklin Gothic"/>
                <a:ea typeface="Franklin Gothic"/>
                <a:cs typeface="Franklin Gothic"/>
                <a:sym typeface="Franklin Gothic"/>
              </a:rPr>
              <a:t>Tomato sauce:</a:t>
            </a:r>
            <a:endParaRPr sz="1600" b="1"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r>
              <a:rPr lang="en-US" sz="1500" dirty="0">
                <a:solidFill>
                  <a:schemeClr val="dk1"/>
                </a:solidFill>
                <a:latin typeface="Franklin Gothic"/>
                <a:ea typeface="Franklin Gothic"/>
                <a:cs typeface="Franklin Gothic"/>
                <a:sym typeface="Franklin Gothic"/>
              </a:rPr>
              <a:t>	Olive oil, onion, bay leaf, oregano, garlic, salt, tomato paste, tomatoes</a:t>
            </a:r>
            <a:endParaRPr sz="1500" dirty="0">
              <a:solidFill>
                <a:schemeClr val="dk1"/>
              </a:solidFill>
              <a:latin typeface="Franklin Gothic"/>
              <a:ea typeface="Franklin Gothic"/>
              <a:cs typeface="Franklin Gothic"/>
              <a:sym typeface="Franklin Gothic"/>
            </a:endParaRPr>
          </a:p>
          <a:p>
            <a:pPr marL="0" lvl="0" indent="0" rtl="0">
              <a:spcBef>
                <a:spcPts val="0"/>
              </a:spcBef>
              <a:spcAft>
                <a:spcPts val="0"/>
              </a:spcAft>
              <a:buNone/>
            </a:pPr>
            <a:endParaRPr sz="1500" dirty="0">
              <a:solidFill>
                <a:schemeClr val="dk1"/>
              </a:solidFill>
            </a:endParaRPr>
          </a:p>
        </p:txBody>
      </p:sp>
      <p:pic>
        <p:nvPicPr>
          <p:cNvPr id="224" name="Shape 224"/>
          <p:cNvPicPr preferRelativeResize="0"/>
          <p:nvPr/>
        </p:nvPicPr>
        <p:blipFill>
          <a:blip r:embed="rId5">
            <a:alphaModFix/>
          </a:blip>
          <a:stretch>
            <a:fillRect/>
          </a:stretch>
        </p:blipFill>
        <p:spPr>
          <a:xfrm>
            <a:off x="3575625" y="328300"/>
            <a:ext cx="524127" cy="1187349"/>
          </a:xfrm>
          <a:prstGeom prst="rect">
            <a:avLst/>
          </a:prstGeom>
          <a:noFill/>
          <a:ln>
            <a:noFill/>
          </a:ln>
        </p:spPr>
      </p:pic>
      <p:pic>
        <p:nvPicPr>
          <p:cNvPr id="225" name="Shape 225"/>
          <p:cNvPicPr preferRelativeResize="0"/>
          <p:nvPr/>
        </p:nvPicPr>
        <p:blipFill>
          <a:blip r:embed="rId6">
            <a:alphaModFix/>
          </a:blip>
          <a:stretch>
            <a:fillRect/>
          </a:stretch>
        </p:blipFill>
        <p:spPr>
          <a:xfrm>
            <a:off x="4186825" y="523325"/>
            <a:ext cx="881125" cy="992324"/>
          </a:xfrm>
          <a:prstGeom prst="rect">
            <a:avLst/>
          </a:prstGeom>
          <a:noFill/>
          <a:ln>
            <a:noFill/>
          </a:ln>
        </p:spPr>
      </p:pic>
      <p:pic>
        <p:nvPicPr>
          <p:cNvPr id="226" name="Shape 226"/>
          <p:cNvPicPr preferRelativeResize="0"/>
          <p:nvPr/>
        </p:nvPicPr>
        <p:blipFill>
          <a:blip r:embed="rId7">
            <a:alphaModFix/>
          </a:blip>
          <a:stretch>
            <a:fillRect/>
          </a:stretch>
        </p:blipFill>
        <p:spPr>
          <a:xfrm>
            <a:off x="4784725" y="470675"/>
            <a:ext cx="1077275" cy="1261375"/>
          </a:xfrm>
          <a:prstGeom prst="rect">
            <a:avLst/>
          </a:prstGeom>
          <a:noFill/>
          <a:ln>
            <a:noFill/>
          </a:ln>
        </p:spPr>
      </p:pic>
      <p:pic>
        <p:nvPicPr>
          <p:cNvPr id="227" name="Shape 227"/>
          <p:cNvPicPr preferRelativeResize="0"/>
          <p:nvPr/>
        </p:nvPicPr>
        <p:blipFill>
          <a:blip r:embed="rId8">
            <a:alphaModFix/>
          </a:blip>
          <a:stretch>
            <a:fillRect/>
          </a:stretch>
        </p:blipFill>
        <p:spPr>
          <a:xfrm>
            <a:off x="5515050" y="562950"/>
            <a:ext cx="957925" cy="952699"/>
          </a:xfrm>
          <a:prstGeom prst="rect">
            <a:avLst/>
          </a:prstGeom>
          <a:noFill/>
          <a:ln>
            <a:noFill/>
          </a:ln>
        </p:spPr>
      </p:pic>
      <p:pic>
        <p:nvPicPr>
          <p:cNvPr id="228" name="Shape 228"/>
          <p:cNvPicPr preferRelativeResize="0"/>
          <p:nvPr/>
        </p:nvPicPr>
        <p:blipFill>
          <a:blip r:embed="rId9">
            <a:alphaModFix/>
          </a:blip>
          <a:stretch>
            <a:fillRect/>
          </a:stretch>
        </p:blipFill>
        <p:spPr>
          <a:xfrm>
            <a:off x="9112025" y="523325"/>
            <a:ext cx="997000" cy="992324"/>
          </a:xfrm>
          <a:prstGeom prst="rect">
            <a:avLst/>
          </a:prstGeom>
          <a:noFill/>
          <a:ln>
            <a:noFill/>
          </a:ln>
        </p:spPr>
      </p:pic>
      <p:pic>
        <p:nvPicPr>
          <p:cNvPr id="229" name="Shape 229"/>
          <p:cNvPicPr preferRelativeResize="0"/>
          <p:nvPr/>
        </p:nvPicPr>
        <p:blipFill>
          <a:blip r:embed="rId10">
            <a:alphaModFix/>
          </a:blip>
          <a:stretch>
            <a:fillRect/>
          </a:stretch>
        </p:blipFill>
        <p:spPr>
          <a:xfrm>
            <a:off x="9559125" y="523325"/>
            <a:ext cx="1087600" cy="992324"/>
          </a:xfrm>
          <a:prstGeom prst="rect">
            <a:avLst/>
          </a:prstGeom>
          <a:noFill/>
          <a:ln>
            <a:noFill/>
          </a:ln>
        </p:spPr>
      </p:pic>
      <p:pic>
        <p:nvPicPr>
          <p:cNvPr id="230" name="Shape 230"/>
          <p:cNvPicPr preferRelativeResize="0"/>
          <p:nvPr/>
        </p:nvPicPr>
        <p:blipFill>
          <a:blip r:embed="rId11">
            <a:alphaModFix/>
          </a:blip>
          <a:stretch>
            <a:fillRect/>
          </a:stretch>
        </p:blipFill>
        <p:spPr>
          <a:xfrm>
            <a:off x="10353175" y="692262"/>
            <a:ext cx="825575" cy="823387"/>
          </a:xfrm>
          <a:prstGeom prst="rect">
            <a:avLst/>
          </a:prstGeom>
          <a:noFill/>
          <a:ln>
            <a:noFill/>
          </a:ln>
        </p:spPr>
      </p:pic>
      <p:pic>
        <p:nvPicPr>
          <p:cNvPr id="231" name="Shape 231"/>
          <p:cNvPicPr preferRelativeResize="0"/>
          <p:nvPr/>
        </p:nvPicPr>
        <p:blipFill>
          <a:blip r:embed="rId12">
            <a:alphaModFix/>
          </a:blip>
          <a:stretch>
            <a:fillRect/>
          </a:stretch>
        </p:blipFill>
        <p:spPr>
          <a:xfrm>
            <a:off x="11178751" y="555760"/>
            <a:ext cx="796132" cy="9598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Shape 236"/>
          <p:cNvSpPr txBox="1">
            <a:spLocks noGrp="1"/>
          </p:cNvSpPr>
          <p:nvPr>
            <p:ph type="ctrTitle"/>
          </p:nvPr>
        </p:nvSpPr>
        <p:spPr>
          <a:xfrm>
            <a:off x="193275" y="663429"/>
            <a:ext cx="6160500" cy="8064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6000"/>
              <a:buFont typeface="Calibri"/>
              <a:buNone/>
            </a:pPr>
            <a:r>
              <a:rPr lang="en-US" sz="4800">
                <a:latin typeface="Merriweather"/>
                <a:ea typeface="Merriweather"/>
                <a:cs typeface="Merriweather"/>
                <a:sym typeface="Merriweather"/>
              </a:rPr>
              <a:t>Measuring Success</a:t>
            </a:r>
            <a:endParaRPr sz="4800" i="0" u="none" strike="noStrike" cap="none">
              <a:solidFill>
                <a:schemeClr val="dk1"/>
              </a:solidFill>
              <a:latin typeface="Merriweather"/>
              <a:ea typeface="Merriweather"/>
              <a:cs typeface="Merriweather"/>
              <a:sym typeface="Merriweather"/>
            </a:endParaRPr>
          </a:p>
        </p:txBody>
      </p:sp>
      <p:pic>
        <p:nvPicPr>
          <p:cNvPr id="237" name="Shape 237"/>
          <p:cNvPicPr preferRelativeResize="0"/>
          <p:nvPr/>
        </p:nvPicPr>
        <p:blipFill>
          <a:blip r:embed="rId4">
            <a:alphaModFix/>
          </a:blip>
          <a:stretch>
            <a:fillRect/>
          </a:stretch>
        </p:blipFill>
        <p:spPr>
          <a:xfrm>
            <a:off x="722375" y="2894925"/>
            <a:ext cx="10585075" cy="2862850"/>
          </a:xfrm>
          <a:prstGeom prst="rect">
            <a:avLst/>
          </a:prstGeom>
          <a:noFill/>
          <a:ln>
            <a:noFill/>
          </a:ln>
        </p:spPr>
      </p:pic>
      <p:sp>
        <p:nvSpPr>
          <p:cNvPr id="238" name="Shape 238"/>
          <p:cNvSpPr txBox="1"/>
          <p:nvPr/>
        </p:nvSpPr>
        <p:spPr>
          <a:xfrm>
            <a:off x="1031900" y="3095875"/>
            <a:ext cx="9966000" cy="2661900"/>
          </a:xfrm>
          <a:prstGeom prst="rect">
            <a:avLst/>
          </a:prstGeom>
          <a:noFill/>
          <a:ln>
            <a:noFill/>
          </a:ln>
        </p:spPr>
        <p:txBody>
          <a:bodyPr spcFirstLastPara="1" wrap="square" lIns="91425" tIns="91425" rIns="91425" bIns="91425" anchor="t" anchorCtr="0">
            <a:noAutofit/>
          </a:bodyPr>
          <a:lstStyle/>
          <a:p>
            <a:pPr marL="457200" lvl="0" indent="-381000" rtl="0">
              <a:lnSpc>
                <a:spcPct val="200000"/>
              </a:lnSpc>
              <a:spcBef>
                <a:spcPts val="0"/>
              </a:spcBef>
              <a:spcAft>
                <a:spcPts val="0"/>
              </a:spcAft>
              <a:buSzPts val="2400"/>
              <a:buFont typeface="Franklin Gothic"/>
              <a:buAutoNum type="arabicPeriod"/>
            </a:pPr>
            <a:r>
              <a:rPr lang="en-US" sz="2400" dirty="0">
                <a:latin typeface="Franklin Gothic"/>
                <a:ea typeface="Franklin Gothic"/>
                <a:cs typeface="Franklin Gothic"/>
                <a:sym typeface="Franklin Gothic"/>
              </a:rPr>
              <a:t>Increased demand for product from current vendors and wholesalers.</a:t>
            </a:r>
            <a:endParaRPr sz="2400" dirty="0">
              <a:latin typeface="Franklin Gothic"/>
              <a:ea typeface="Franklin Gothic"/>
              <a:cs typeface="Franklin Gothic"/>
              <a:sym typeface="Franklin Gothic"/>
            </a:endParaRPr>
          </a:p>
          <a:p>
            <a:pPr marL="457200" lvl="0" indent="-381000" rtl="0">
              <a:lnSpc>
                <a:spcPct val="200000"/>
              </a:lnSpc>
              <a:spcBef>
                <a:spcPts val="0"/>
              </a:spcBef>
              <a:spcAft>
                <a:spcPts val="0"/>
              </a:spcAft>
              <a:buSzPts val="2400"/>
              <a:buFont typeface="Franklin Gothic"/>
              <a:buAutoNum type="arabicPeriod"/>
            </a:pPr>
            <a:r>
              <a:rPr lang="en-US" sz="2400" dirty="0">
                <a:latin typeface="Franklin Gothic"/>
                <a:ea typeface="Franklin Gothic"/>
                <a:cs typeface="Franklin Gothic"/>
                <a:sym typeface="Franklin Gothic"/>
              </a:rPr>
              <a:t>Substantial new business from online private and custom markets.</a:t>
            </a:r>
            <a:endParaRPr sz="2400" dirty="0">
              <a:latin typeface="Franklin Gothic"/>
              <a:ea typeface="Franklin Gothic"/>
              <a:cs typeface="Franklin Gothic"/>
              <a:sym typeface="Franklin Gothic"/>
            </a:endParaRPr>
          </a:p>
          <a:p>
            <a:pPr marL="0" lvl="0" indent="0" algn="ctr">
              <a:lnSpc>
                <a:spcPct val="200000"/>
              </a:lnSpc>
              <a:spcBef>
                <a:spcPts val="0"/>
              </a:spcBef>
              <a:spcAft>
                <a:spcPts val="0"/>
              </a:spcAft>
              <a:buNone/>
            </a:pPr>
            <a:r>
              <a:rPr lang="en-US" sz="2500" b="1" dirty="0">
                <a:latin typeface="Franklin Gothic"/>
                <a:ea typeface="Franklin Gothic"/>
                <a:cs typeface="Franklin Gothic"/>
                <a:sym typeface="Franklin Gothic"/>
              </a:rPr>
              <a:t>	… potential, unrealized profits estimated at $7.5 million.</a:t>
            </a:r>
            <a:endParaRPr sz="2500" b="1" dirty="0">
              <a:latin typeface="Franklin Gothic"/>
              <a:ea typeface="Franklin Gothic"/>
              <a:cs typeface="Franklin Gothic"/>
              <a:sym typeface="Frankli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0" y="365125"/>
            <a:ext cx="6533400" cy="1418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dirty="0">
                <a:latin typeface="Merriweather"/>
                <a:ea typeface="Merriweather"/>
                <a:cs typeface="Merriweather"/>
                <a:sym typeface="Merriweather"/>
              </a:rPr>
              <a:t>  </a:t>
            </a:r>
            <a:r>
              <a:rPr lang="en-US" sz="4400" i="0" u="none" strike="noStrike" cap="none" dirty="0">
                <a:solidFill>
                  <a:schemeClr val="dk1"/>
                </a:solidFill>
                <a:latin typeface="Merriweather"/>
                <a:ea typeface="Merriweather"/>
                <a:cs typeface="Merriweather"/>
                <a:sym typeface="Merriweather"/>
              </a:rPr>
              <a:t>Deliverables</a:t>
            </a:r>
            <a:endParaRPr sz="4400" i="0" u="none" strike="noStrike" cap="none" dirty="0">
              <a:solidFill>
                <a:schemeClr val="dk1"/>
              </a:solidFill>
              <a:latin typeface="Merriweather"/>
              <a:ea typeface="Merriweather"/>
              <a:cs typeface="Merriweather"/>
              <a:sym typeface="Merriweather"/>
            </a:endParaRPr>
          </a:p>
        </p:txBody>
      </p:sp>
      <p:sp>
        <p:nvSpPr>
          <p:cNvPr id="95" name="Shape 95"/>
          <p:cNvSpPr txBox="1">
            <a:spLocks noGrp="1"/>
          </p:cNvSpPr>
          <p:nvPr>
            <p:ph type="body" idx="1"/>
          </p:nvPr>
        </p:nvSpPr>
        <p:spPr>
          <a:xfrm>
            <a:off x="6647100" y="1896325"/>
            <a:ext cx="5289300" cy="4812900"/>
          </a:xfrm>
          <a:prstGeom prst="rect">
            <a:avLst/>
          </a:prstGeom>
          <a:blipFill rotWithShape="1">
            <a:blip r:embed="rId4">
              <a:alphaModFix amt="50000"/>
            </a:blip>
            <a:tile tx="0" ty="0" sx="100000" sy="100000" flip="none" algn="tl"/>
          </a:blipFill>
          <a:ln>
            <a:noFill/>
          </a:ln>
          <a:effectLst>
            <a:outerShdw blurRad="57150" dist="19050" dir="5400000" algn="bl" rotWithShape="0">
              <a:srgbClr val="000000">
                <a:alpha val="0"/>
              </a:srgbClr>
            </a:outerShdw>
          </a:effectLst>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Franklin Gothic"/>
              <a:buChar char="•"/>
            </a:pPr>
            <a:r>
              <a:rPr lang="en-US" dirty="0">
                <a:latin typeface="Franklin Gothic"/>
                <a:ea typeface="Franklin Gothic"/>
                <a:cs typeface="Franklin Gothic"/>
                <a:sym typeface="Franklin Gothic"/>
              </a:rPr>
              <a:t>Custom wholesale sauces, ready to order</a:t>
            </a:r>
            <a:endParaRPr dirty="0">
              <a:latin typeface="Franklin Gothic"/>
              <a:ea typeface="Franklin Gothic"/>
              <a:cs typeface="Franklin Gothic"/>
              <a:sym typeface="Franklin Gothic"/>
            </a:endParaRPr>
          </a:p>
          <a:p>
            <a:pPr marL="228600" marR="0" lvl="0" indent="-228600" algn="l" rtl="0">
              <a:lnSpc>
                <a:spcPct val="90000"/>
              </a:lnSpc>
              <a:spcBef>
                <a:spcPts val="0"/>
              </a:spcBef>
              <a:spcAft>
                <a:spcPts val="0"/>
              </a:spcAft>
              <a:buClr>
                <a:schemeClr val="dk1"/>
              </a:buClr>
              <a:buSzPts val="2800"/>
              <a:buFont typeface="Franklin Gothic"/>
              <a:buChar char="•"/>
            </a:pPr>
            <a:r>
              <a:rPr lang="en-US" dirty="0">
                <a:latin typeface="Franklin Gothic"/>
                <a:ea typeface="Franklin Gothic"/>
                <a:cs typeface="Franklin Gothic"/>
                <a:sym typeface="Franklin Gothic"/>
              </a:rPr>
              <a:t>A new team of trained workers in production </a:t>
            </a:r>
            <a:endParaRPr dirty="0">
              <a:latin typeface="Franklin Gothic"/>
              <a:ea typeface="Franklin Gothic"/>
              <a:cs typeface="Franklin Gothic"/>
              <a:sym typeface="Franklin Gothic"/>
            </a:endParaRPr>
          </a:p>
          <a:p>
            <a:pPr marL="228600" marR="0" lvl="0" indent="-228600" algn="l" rtl="0">
              <a:lnSpc>
                <a:spcPct val="90000"/>
              </a:lnSpc>
              <a:spcBef>
                <a:spcPts val="0"/>
              </a:spcBef>
              <a:spcAft>
                <a:spcPts val="0"/>
              </a:spcAft>
              <a:buClr>
                <a:schemeClr val="dk1"/>
              </a:buClr>
              <a:buSzPts val="2800"/>
              <a:buFont typeface="Franklin Gothic"/>
              <a:buChar char="•"/>
            </a:pPr>
            <a:r>
              <a:rPr lang="en-US" dirty="0">
                <a:latin typeface="Franklin Gothic"/>
                <a:ea typeface="Franklin Gothic"/>
                <a:cs typeface="Franklin Gothic"/>
                <a:sym typeface="Franklin Gothic"/>
              </a:rPr>
              <a:t>Improved utilization of resources and space</a:t>
            </a:r>
            <a:endParaRPr dirty="0">
              <a:latin typeface="Franklin Gothic"/>
              <a:ea typeface="Franklin Gothic"/>
              <a:cs typeface="Franklin Gothic"/>
              <a:sym typeface="Franklin Gothic"/>
            </a:endParaRPr>
          </a:p>
          <a:p>
            <a:pPr marL="228600" marR="0" lvl="0" indent="-228600" algn="l" rtl="0">
              <a:lnSpc>
                <a:spcPct val="90000"/>
              </a:lnSpc>
              <a:spcBef>
                <a:spcPts val="0"/>
              </a:spcBef>
              <a:spcAft>
                <a:spcPts val="0"/>
              </a:spcAft>
              <a:buClr>
                <a:schemeClr val="dk1"/>
              </a:buClr>
              <a:buSzPts val="2800"/>
              <a:buFont typeface="Franklin Gothic"/>
              <a:buChar char="•"/>
            </a:pPr>
            <a:r>
              <a:rPr lang="en-US" dirty="0">
                <a:latin typeface="Franklin Gothic"/>
                <a:ea typeface="Franklin Gothic"/>
                <a:cs typeface="Franklin Gothic"/>
                <a:sym typeface="Franklin Gothic"/>
              </a:rPr>
              <a:t>Enhanced marketing and customer knowledge</a:t>
            </a:r>
            <a:endParaRPr dirty="0">
              <a:latin typeface="Franklin Gothic"/>
              <a:ea typeface="Franklin Gothic"/>
              <a:cs typeface="Franklin Gothic"/>
              <a:sym typeface="Franklin Gothic"/>
            </a:endParaRPr>
          </a:p>
          <a:p>
            <a:pPr marL="228600" marR="0" lvl="0" indent="-228600" algn="l" rtl="0">
              <a:lnSpc>
                <a:spcPct val="90000"/>
              </a:lnSpc>
              <a:spcBef>
                <a:spcPts val="0"/>
              </a:spcBef>
              <a:spcAft>
                <a:spcPts val="0"/>
              </a:spcAft>
              <a:buClr>
                <a:schemeClr val="dk1"/>
              </a:buClr>
              <a:buSzPts val="2800"/>
              <a:buFont typeface="Franklin Gothic"/>
              <a:buChar char="•"/>
            </a:pPr>
            <a:r>
              <a:rPr lang="en-US" dirty="0">
                <a:latin typeface="Franklin Gothic"/>
                <a:ea typeface="Franklin Gothic"/>
                <a:cs typeface="Franklin Gothic"/>
                <a:sym typeface="Franklin Gothic"/>
              </a:rPr>
              <a:t>Expanded use of online ordering availability </a:t>
            </a:r>
            <a:endParaRPr dirty="0">
              <a:latin typeface="Franklin Gothic"/>
              <a:ea typeface="Franklin Gothic"/>
              <a:cs typeface="Franklin Gothic"/>
              <a:sym typeface="Franklin Gothic"/>
            </a:endParaRPr>
          </a:p>
        </p:txBody>
      </p:sp>
      <p:pic>
        <p:nvPicPr>
          <p:cNvPr id="96" name="Shape 96"/>
          <p:cNvPicPr preferRelativeResize="0"/>
          <p:nvPr/>
        </p:nvPicPr>
        <p:blipFill>
          <a:blip r:embed="rId5">
            <a:alphaModFix/>
          </a:blip>
          <a:stretch>
            <a:fillRect/>
          </a:stretch>
        </p:blipFill>
        <p:spPr>
          <a:xfrm>
            <a:off x="352300" y="2353600"/>
            <a:ext cx="5828725" cy="3898375"/>
          </a:xfrm>
          <a:prstGeom prst="rect">
            <a:avLst/>
          </a:prstGeom>
          <a:noFill/>
          <a:ln>
            <a:noFill/>
          </a:ln>
          <a:effectLst>
            <a:outerShdw blurRad="57150" dist="142875" dir="2700000" algn="bl" rotWithShape="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152275" y="395850"/>
            <a:ext cx="65334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i="0" u="none" strike="noStrike" cap="none">
                <a:solidFill>
                  <a:schemeClr val="dk1"/>
                </a:solidFill>
                <a:latin typeface="Merriweather"/>
                <a:ea typeface="Merriweather"/>
                <a:cs typeface="Merriweather"/>
                <a:sym typeface="Merriweather"/>
              </a:rPr>
              <a:t>Business Need</a:t>
            </a:r>
            <a:endParaRPr sz="4400" i="0" u="none" strike="noStrike" cap="none">
              <a:solidFill>
                <a:schemeClr val="dk1"/>
              </a:solidFill>
              <a:latin typeface="Merriweather"/>
              <a:ea typeface="Merriweather"/>
              <a:cs typeface="Merriweather"/>
              <a:sym typeface="Merriweather"/>
            </a:endParaRPr>
          </a:p>
        </p:txBody>
      </p:sp>
      <p:sp>
        <p:nvSpPr>
          <p:cNvPr id="102" name="Shape 102"/>
          <p:cNvSpPr txBox="1">
            <a:spLocks noGrp="1"/>
          </p:cNvSpPr>
          <p:nvPr>
            <p:ph type="body" idx="1"/>
          </p:nvPr>
        </p:nvSpPr>
        <p:spPr>
          <a:xfrm>
            <a:off x="152275" y="1833266"/>
            <a:ext cx="5715300" cy="4429748"/>
          </a:xfrm>
          <a:prstGeom prst="rect">
            <a:avLst/>
          </a:prstGeom>
          <a:blipFill rotWithShape="1">
            <a:blip r:embed="rId4">
              <a:alphaModFix amt="50000"/>
            </a:blip>
            <a:tile tx="0" ty="0" sx="100000" sy="100000" flip="none" algn="tl"/>
          </a:blipFill>
          <a:ln>
            <a:noFill/>
          </a:ln>
          <a:effectLst>
            <a:outerShdw blurRad="57150" dist="19050" dir="5400000" algn="bl" rotWithShape="0">
              <a:srgbClr val="000000">
                <a:alpha val="62000"/>
              </a:srgbClr>
            </a:outerShdw>
          </a:effectLst>
        </p:spPr>
        <p:txBody>
          <a:bodyPr spcFirstLastPara="1" wrap="square" lIns="91425" tIns="45700" rIns="91425" bIns="45700" anchor="t" anchorCtr="0">
            <a:noAutofit/>
          </a:bodyPr>
          <a:lstStyle/>
          <a:p>
            <a:pPr marL="457200" marR="0" lvl="0" indent="-406400" algn="l" rtl="0">
              <a:lnSpc>
                <a:spcPct val="90000"/>
              </a:lnSpc>
              <a:spcBef>
                <a:spcPts val="0"/>
              </a:spcBef>
              <a:spcAft>
                <a:spcPts val="0"/>
              </a:spcAft>
              <a:buClr>
                <a:schemeClr val="dk1"/>
              </a:buClr>
              <a:buSzPts val="2800"/>
              <a:buFont typeface="Franklin Gothic"/>
              <a:buChar char="●"/>
            </a:pPr>
            <a:r>
              <a:rPr lang="en-US" dirty="0">
                <a:latin typeface="Franklin Gothic"/>
                <a:ea typeface="Franklin Gothic"/>
                <a:cs typeface="Franklin Gothic"/>
                <a:sym typeface="Franklin Gothic"/>
              </a:rPr>
              <a:t>Dry Spice machinery is the same as wet spice</a:t>
            </a:r>
            <a:endParaRPr dirty="0">
              <a:latin typeface="Franklin Gothic"/>
              <a:ea typeface="Franklin Gothic"/>
              <a:cs typeface="Franklin Gothic"/>
              <a:sym typeface="Franklin Gothic"/>
            </a:endParaRPr>
          </a:p>
          <a:p>
            <a:pPr marL="457200" marR="0" lvl="0" indent="-406400" algn="l" rtl="0">
              <a:lnSpc>
                <a:spcPct val="90000"/>
              </a:lnSpc>
              <a:spcBef>
                <a:spcPts val="0"/>
              </a:spcBef>
              <a:spcAft>
                <a:spcPts val="0"/>
              </a:spcAft>
              <a:buSzPts val="2800"/>
              <a:buFont typeface="Franklin Gothic"/>
              <a:buChar char="●"/>
            </a:pPr>
            <a:r>
              <a:rPr lang="en-US" dirty="0">
                <a:latin typeface="Franklin Gothic"/>
                <a:ea typeface="Franklin Gothic"/>
                <a:cs typeface="Franklin Gothic"/>
                <a:sym typeface="Franklin Gothic"/>
              </a:rPr>
              <a:t>Surplus machinery and warehouse space acquired</a:t>
            </a:r>
            <a:endParaRPr dirty="0">
              <a:latin typeface="Franklin Gothic"/>
              <a:ea typeface="Franklin Gothic"/>
              <a:cs typeface="Franklin Gothic"/>
              <a:sym typeface="Franklin Gothic"/>
            </a:endParaRPr>
          </a:p>
          <a:p>
            <a:pPr marL="457200" marR="0" lvl="0" indent="-406400" algn="l" rtl="0">
              <a:lnSpc>
                <a:spcPct val="90000"/>
              </a:lnSpc>
              <a:spcBef>
                <a:spcPts val="0"/>
              </a:spcBef>
              <a:spcAft>
                <a:spcPts val="0"/>
              </a:spcAft>
              <a:buSzPts val="2800"/>
              <a:buFont typeface="Franklin Gothic"/>
              <a:buChar char="●"/>
            </a:pPr>
            <a:r>
              <a:rPr lang="en-US" dirty="0">
                <a:latin typeface="Franklin Gothic"/>
                <a:ea typeface="Franklin Gothic"/>
                <a:cs typeface="Franklin Gothic"/>
                <a:sym typeface="Franklin Gothic"/>
              </a:rPr>
              <a:t>Wet spice revenue shows sustainable increases</a:t>
            </a:r>
            <a:endParaRPr dirty="0">
              <a:latin typeface="Franklin Gothic"/>
              <a:ea typeface="Franklin Gothic"/>
              <a:cs typeface="Franklin Gothic"/>
              <a:sym typeface="Franklin Gothic"/>
            </a:endParaRPr>
          </a:p>
          <a:p>
            <a:pPr marL="457200" marR="0" lvl="0" indent="-406400" algn="l" rtl="0">
              <a:lnSpc>
                <a:spcPct val="90000"/>
              </a:lnSpc>
              <a:spcBef>
                <a:spcPts val="0"/>
              </a:spcBef>
              <a:spcAft>
                <a:spcPts val="0"/>
              </a:spcAft>
              <a:buSzPts val="2800"/>
              <a:buFont typeface="Franklin Gothic"/>
              <a:buChar char="●"/>
            </a:pPr>
            <a:r>
              <a:rPr lang="en-US" dirty="0">
                <a:latin typeface="Franklin Gothic"/>
                <a:ea typeface="Franklin Gothic"/>
                <a:cs typeface="Franklin Gothic"/>
                <a:sym typeface="Franklin Gothic"/>
              </a:rPr>
              <a:t>Customers and vendor relationships are already established</a:t>
            </a:r>
            <a:endParaRPr dirty="0">
              <a:latin typeface="Franklin Gothic"/>
              <a:ea typeface="Franklin Gothic"/>
              <a:cs typeface="Franklin Gothic"/>
              <a:sym typeface="Franklin Gothic"/>
            </a:endParaRPr>
          </a:p>
          <a:p>
            <a:pPr marL="457200" marR="0" lvl="0" indent="-406400" algn="l" rtl="0">
              <a:lnSpc>
                <a:spcPct val="90000"/>
              </a:lnSpc>
              <a:spcBef>
                <a:spcPts val="0"/>
              </a:spcBef>
              <a:spcAft>
                <a:spcPts val="0"/>
              </a:spcAft>
              <a:buSzPts val="2800"/>
              <a:buFont typeface="Franklin Gothic"/>
              <a:buChar char="●"/>
            </a:pPr>
            <a:r>
              <a:rPr lang="en-US" dirty="0">
                <a:latin typeface="Franklin Gothic"/>
                <a:ea typeface="Franklin Gothic"/>
                <a:cs typeface="Franklin Gothic"/>
                <a:sym typeface="Franklin Gothic"/>
              </a:rPr>
              <a:t>Anticipate growing employees to match workload</a:t>
            </a:r>
            <a:endParaRPr dirty="0">
              <a:latin typeface="Franklin Gothic"/>
              <a:ea typeface="Franklin Gothic"/>
              <a:cs typeface="Franklin Gothic"/>
              <a:sym typeface="Franklin Gothic"/>
            </a:endParaRPr>
          </a:p>
        </p:txBody>
      </p:sp>
      <p:sp>
        <p:nvSpPr>
          <p:cNvPr id="103" name="Shape 103"/>
          <p:cNvSpPr txBox="1">
            <a:spLocks noGrp="1"/>
          </p:cNvSpPr>
          <p:nvPr>
            <p:ph type="body" idx="2"/>
          </p:nvPr>
        </p:nvSpPr>
        <p:spPr>
          <a:xfrm>
            <a:off x="6198700" y="2656725"/>
            <a:ext cx="5470500" cy="3201600"/>
          </a:xfrm>
          <a:prstGeom prst="rect">
            <a:avLst/>
          </a:prstGeom>
          <a:blipFill rotWithShape="1">
            <a:blip r:embed="rId4">
              <a:alphaModFix amt="50000"/>
            </a:blip>
            <a:tile tx="0" ty="0" sx="100000" sy="100000" flip="none" algn="tl"/>
          </a:blip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Arial"/>
              <a:buNone/>
            </a:pPr>
            <a:endParaRPr/>
          </a:p>
          <a:p>
            <a:pPr marL="228600" marR="0" lvl="0" indent="-50800" algn="l" rtl="0">
              <a:lnSpc>
                <a:spcPct val="90000"/>
              </a:lnSpc>
              <a:spcBef>
                <a:spcPts val="0"/>
              </a:spcBef>
              <a:spcAft>
                <a:spcPts val="0"/>
              </a:spcAft>
              <a:buClr>
                <a:schemeClr val="dk1"/>
              </a:buClr>
              <a:buSzPts val="2800"/>
              <a:buFont typeface="Arial"/>
              <a:buNone/>
            </a:pPr>
            <a:endParaRPr/>
          </a:p>
        </p:txBody>
      </p:sp>
      <p:pic>
        <p:nvPicPr>
          <p:cNvPr id="104" name="Shape 104"/>
          <p:cNvPicPr preferRelativeResize="0"/>
          <p:nvPr/>
        </p:nvPicPr>
        <p:blipFill>
          <a:blip r:embed="rId5">
            <a:alphaModFix/>
          </a:blip>
          <a:stretch>
            <a:fillRect/>
          </a:stretch>
        </p:blipFill>
        <p:spPr>
          <a:xfrm>
            <a:off x="6106452" y="2871955"/>
            <a:ext cx="5377850" cy="3201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08"/>
        <p:cNvGrpSpPr/>
        <p:nvPr/>
      </p:nvGrpSpPr>
      <p:grpSpPr>
        <a:xfrm>
          <a:off x="0" y="0"/>
          <a:ext cx="0" cy="0"/>
          <a:chOff x="0" y="0"/>
          <a:chExt cx="0" cy="0"/>
        </a:xfrm>
      </p:grpSpPr>
      <p:sp>
        <p:nvSpPr>
          <p:cNvPr id="109" name="Shape 109"/>
          <p:cNvSpPr/>
          <p:nvPr/>
        </p:nvSpPr>
        <p:spPr>
          <a:xfrm flipH="1">
            <a:off x="635200" y="4511600"/>
            <a:ext cx="5262900" cy="2208000"/>
          </a:xfrm>
          <a:prstGeom prst="rect">
            <a:avLst/>
          </a:prstGeom>
          <a:solidFill>
            <a:srgbClr val="B45F06">
              <a:alpha val="70770"/>
            </a:srgbClr>
          </a:solidFill>
          <a:ln w="9525" cap="flat" cmpd="sng">
            <a:solidFill>
              <a:srgbClr val="666666"/>
            </a:solidFill>
            <a:prstDash val="solid"/>
            <a:round/>
            <a:headEnd type="none" w="sm" len="sm"/>
            <a:tailEnd type="none" w="sm" len="sm"/>
          </a:ln>
          <a:effectLst>
            <a:outerShdw blurRad="114300" dist="66675" dir="2760000" algn="bl" rotWithShape="0">
              <a:srgbClr val="000000">
                <a:alpha val="50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sz="1900">
              <a:solidFill>
                <a:schemeClr val="dk1"/>
              </a:solidFill>
              <a:latin typeface="Franklin Gothic"/>
              <a:ea typeface="Franklin Gothic"/>
              <a:cs typeface="Franklin Gothic"/>
              <a:sym typeface="Franklin Gothic"/>
            </a:endParaRPr>
          </a:p>
        </p:txBody>
      </p:sp>
      <p:sp>
        <p:nvSpPr>
          <p:cNvPr id="110" name="Shape 110"/>
          <p:cNvSpPr/>
          <p:nvPr/>
        </p:nvSpPr>
        <p:spPr>
          <a:xfrm flipH="1">
            <a:off x="6897659" y="1142040"/>
            <a:ext cx="5102700" cy="5247000"/>
          </a:xfrm>
          <a:prstGeom prst="rect">
            <a:avLst/>
          </a:prstGeom>
          <a:solidFill>
            <a:srgbClr val="B45F06">
              <a:alpha val="70770"/>
            </a:srgbClr>
          </a:solidFill>
          <a:ln w="19050" cap="flat" cmpd="sng">
            <a:solidFill>
              <a:srgbClr val="666666"/>
            </a:solidFill>
            <a:prstDash val="solid"/>
            <a:round/>
            <a:headEnd type="none" w="sm" len="sm"/>
            <a:tailEnd type="none" w="sm" len="sm"/>
          </a:ln>
          <a:effectLst>
            <a:outerShdw blurRad="114300" dist="66675" dir="2760000" algn="bl" rotWithShape="0">
              <a:srgbClr val="000000">
                <a:alpha val="500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sz="1900">
              <a:solidFill>
                <a:schemeClr val="dk1"/>
              </a:solidFill>
              <a:latin typeface="Franklin Gothic"/>
              <a:ea typeface="Franklin Gothic"/>
              <a:cs typeface="Franklin Gothic"/>
              <a:sym typeface="Franklin Gothic"/>
            </a:endParaRPr>
          </a:p>
        </p:txBody>
      </p:sp>
      <p:sp>
        <p:nvSpPr>
          <p:cNvPr id="111" name="Shape 111"/>
          <p:cNvSpPr txBox="1">
            <a:spLocks noGrp="1"/>
          </p:cNvSpPr>
          <p:nvPr>
            <p:ph type="title"/>
          </p:nvPr>
        </p:nvSpPr>
        <p:spPr>
          <a:xfrm>
            <a:off x="2443500" y="0"/>
            <a:ext cx="73050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800">
                <a:latin typeface="Merriweather"/>
                <a:ea typeface="Merriweather"/>
                <a:cs typeface="Merriweather"/>
                <a:sym typeface="Merriweather"/>
              </a:rPr>
              <a:t>Location</a:t>
            </a:r>
            <a:endParaRPr sz="4800" i="0" u="none" strike="noStrike" cap="none">
              <a:solidFill>
                <a:schemeClr val="dk1"/>
              </a:solidFill>
              <a:latin typeface="Merriweather"/>
              <a:ea typeface="Merriweather"/>
              <a:cs typeface="Merriweather"/>
              <a:sym typeface="Merriweather"/>
            </a:endParaRPr>
          </a:p>
        </p:txBody>
      </p:sp>
      <p:pic>
        <p:nvPicPr>
          <p:cNvPr id="112" name="Shape 112"/>
          <p:cNvPicPr preferRelativeResize="0">
            <a:picLocks noGrp="1"/>
          </p:cNvPicPr>
          <p:nvPr>
            <p:ph type="body" idx="1"/>
          </p:nvPr>
        </p:nvPicPr>
        <p:blipFill rotWithShape="1">
          <a:blip r:embed="rId4">
            <a:alphaModFix/>
          </a:blip>
          <a:srcRect/>
          <a:stretch/>
        </p:blipFill>
        <p:spPr>
          <a:xfrm>
            <a:off x="7227809" y="1532501"/>
            <a:ext cx="4442400" cy="4716600"/>
          </a:xfrm>
          <a:prstGeom prst="rect">
            <a:avLst/>
          </a:prstGeom>
          <a:blipFill rotWithShape="1">
            <a:blip r:embed="rId3">
              <a:alphaModFix amt="50000"/>
            </a:blip>
            <a:tile tx="0" ty="0" sx="100000" sy="100000" flip="none" algn="tl"/>
          </a:blipFill>
          <a:ln w="19050" cap="flat" cmpd="sng">
            <a:solidFill>
              <a:srgbClr val="666666"/>
            </a:solidFill>
            <a:prstDash val="solid"/>
            <a:round/>
            <a:headEnd type="none" w="sm" len="sm"/>
            <a:tailEnd type="none" w="sm" len="sm"/>
          </a:ln>
        </p:spPr>
      </p:pic>
      <p:pic>
        <p:nvPicPr>
          <p:cNvPr id="113" name="Shape 113"/>
          <p:cNvPicPr preferRelativeResize="0"/>
          <p:nvPr/>
        </p:nvPicPr>
        <p:blipFill rotWithShape="1">
          <a:blip r:embed="rId5">
            <a:alphaModFix/>
          </a:blip>
          <a:srcRect/>
          <a:stretch/>
        </p:blipFill>
        <p:spPr>
          <a:xfrm>
            <a:off x="980661" y="4702714"/>
            <a:ext cx="4571999" cy="1825752"/>
          </a:xfrm>
          <a:prstGeom prst="rect">
            <a:avLst/>
          </a:prstGeom>
          <a:noFill/>
          <a:ln>
            <a:noFill/>
          </a:ln>
        </p:spPr>
      </p:pic>
      <p:sp>
        <p:nvSpPr>
          <p:cNvPr id="114" name="Shape 114"/>
          <p:cNvSpPr/>
          <p:nvPr/>
        </p:nvSpPr>
        <p:spPr>
          <a:xfrm>
            <a:off x="384550" y="1142040"/>
            <a:ext cx="5764200" cy="3052200"/>
          </a:xfrm>
          <a:prstGeom prst="rect">
            <a:avLst/>
          </a:prstGeom>
          <a:solidFill>
            <a:srgbClr val="B43308">
              <a:alpha val="70770"/>
            </a:srgbClr>
          </a:solidFill>
          <a:ln w="9525" cap="flat" cmpd="sng">
            <a:solidFill>
              <a:schemeClr val="dk1"/>
            </a:solidFill>
            <a:prstDash val="solid"/>
            <a:round/>
            <a:headEnd type="none" w="sm" len="sm"/>
            <a:tailEnd type="none" w="sm" len="sm"/>
          </a:ln>
          <a:effectLst>
            <a:outerShdw blurRad="114300" dist="66675" dir="2760000" algn="bl" rotWithShape="0">
              <a:srgbClr val="000000">
                <a:alpha val="50000"/>
              </a:srgbClr>
            </a:outerShdw>
          </a:effectLst>
        </p:spPr>
        <p:txBody>
          <a:bodyPr spcFirstLastPara="1" wrap="square" lIns="91425" tIns="91425" rIns="91425" bIns="91425" anchor="ctr" anchorCtr="0">
            <a:noAutofit/>
          </a:bodyPr>
          <a:lstStyle/>
          <a:p>
            <a:pPr marL="285750" lvl="0" indent="-292100" rtl="0">
              <a:spcBef>
                <a:spcPts val="0"/>
              </a:spcBef>
              <a:spcAft>
                <a:spcPts val="0"/>
              </a:spcAft>
              <a:buClr>
                <a:srgbClr val="FFF2CC"/>
              </a:buClr>
              <a:buSzPts val="1900"/>
              <a:buFont typeface="Franklin Gothic"/>
              <a:buChar char="•"/>
            </a:pPr>
            <a:r>
              <a:rPr lang="en-US" sz="1900" dirty="0">
                <a:solidFill>
                  <a:srgbClr val="FFF2CC"/>
                </a:solidFill>
                <a:latin typeface="Franklin Gothic"/>
                <a:ea typeface="Franklin Gothic"/>
                <a:cs typeface="Franklin Gothic"/>
                <a:sym typeface="Franklin Gothic"/>
              </a:rPr>
              <a:t>Tactical location</a:t>
            </a:r>
            <a:endParaRPr sz="1900" dirty="0">
              <a:solidFill>
                <a:srgbClr val="FFF2CC"/>
              </a:solidFill>
              <a:latin typeface="Franklin Gothic"/>
              <a:ea typeface="Franklin Gothic"/>
              <a:cs typeface="Franklin Gothic"/>
              <a:sym typeface="Franklin Gothic"/>
            </a:endParaRPr>
          </a:p>
          <a:p>
            <a:pPr marL="742950" lvl="1" indent="-292100" rtl="0">
              <a:spcBef>
                <a:spcPts val="0"/>
              </a:spcBef>
              <a:spcAft>
                <a:spcPts val="0"/>
              </a:spcAft>
              <a:buClr>
                <a:srgbClr val="FFF2CC"/>
              </a:buClr>
              <a:buSzPts val="1900"/>
              <a:buFont typeface="Franklin Gothic"/>
              <a:buChar char="•"/>
            </a:pPr>
            <a:r>
              <a:rPr lang="en-US" sz="1900" dirty="0">
                <a:solidFill>
                  <a:srgbClr val="FFF2CC"/>
                </a:solidFill>
                <a:latin typeface="Franklin Gothic"/>
                <a:ea typeface="Franklin Gothic"/>
                <a:cs typeface="Franklin Gothic"/>
                <a:sym typeface="Franklin Gothic"/>
              </a:rPr>
              <a:t>Center of the east coast</a:t>
            </a:r>
            <a:endParaRPr sz="1900" dirty="0">
              <a:solidFill>
                <a:srgbClr val="FFF2CC"/>
              </a:solidFill>
              <a:latin typeface="Franklin Gothic"/>
              <a:ea typeface="Franklin Gothic"/>
              <a:cs typeface="Franklin Gothic"/>
              <a:sym typeface="Franklin Gothic"/>
            </a:endParaRPr>
          </a:p>
          <a:p>
            <a:pPr marL="742950" lvl="1" indent="-171450" rtl="0">
              <a:spcBef>
                <a:spcPts val="0"/>
              </a:spcBef>
              <a:spcAft>
                <a:spcPts val="0"/>
              </a:spcAft>
              <a:buNone/>
            </a:pPr>
            <a:endParaRPr sz="1900" dirty="0">
              <a:solidFill>
                <a:srgbClr val="FFF2CC"/>
              </a:solidFill>
              <a:latin typeface="Franklin Gothic"/>
              <a:ea typeface="Franklin Gothic"/>
              <a:cs typeface="Franklin Gothic"/>
              <a:sym typeface="Franklin Gothic"/>
            </a:endParaRPr>
          </a:p>
          <a:p>
            <a:pPr marL="285750" lvl="0" indent="-292100" rtl="0">
              <a:spcBef>
                <a:spcPts val="0"/>
              </a:spcBef>
              <a:spcAft>
                <a:spcPts val="0"/>
              </a:spcAft>
              <a:buClr>
                <a:srgbClr val="FFF2CC"/>
              </a:buClr>
              <a:buSzPts val="1900"/>
              <a:buFont typeface="Franklin Gothic"/>
              <a:buChar char="•"/>
            </a:pPr>
            <a:r>
              <a:rPr lang="en-US" sz="1900" dirty="0">
                <a:solidFill>
                  <a:srgbClr val="FFF2CC"/>
                </a:solidFill>
                <a:latin typeface="Franklin Gothic"/>
                <a:ea typeface="Franklin Gothic"/>
                <a:cs typeface="Franklin Gothic"/>
                <a:sym typeface="Franklin Gothic"/>
              </a:rPr>
              <a:t>Advantageous and strategic relationships with freight companies allowing significant discounts</a:t>
            </a:r>
            <a:endParaRPr sz="1900" dirty="0">
              <a:solidFill>
                <a:srgbClr val="FFF2CC"/>
              </a:solidFill>
              <a:latin typeface="Franklin Gothic"/>
              <a:ea typeface="Franklin Gothic"/>
              <a:cs typeface="Franklin Gothic"/>
              <a:sym typeface="Franklin Gothic"/>
            </a:endParaRPr>
          </a:p>
          <a:p>
            <a:pPr marL="457200" lvl="1" indent="0" rtl="0">
              <a:spcBef>
                <a:spcPts val="0"/>
              </a:spcBef>
              <a:spcAft>
                <a:spcPts val="0"/>
              </a:spcAft>
              <a:buNone/>
            </a:pPr>
            <a:endParaRPr sz="1900" dirty="0">
              <a:solidFill>
                <a:srgbClr val="FFF2CC"/>
              </a:solidFill>
              <a:latin typeface="Franklin Gothic"/>
              <a:ea typeface="Franklin Gothic"/>
              <a:cs typeface="Franklin Gothic"/>
              <a:sym typeface="Franklin Gothic"/>
            </a:endParaRPr>
          </a:p>
          <a:p>
            <a:pPr marL="285750" lvl="0" indent="-292100" rtl="0">
              <a:spcBef>
                <a:spcPts val="0"/>
              </a:spcBef>
              <a:spcAft>
                <a:spcPts val="0"/>
              </a:spcAft>
              <a:buClr>
                <a:srgbClr val="FFF2CC"/>
              </a:buClr>
              <a:buSzPts val="1900"/>
              <a:buFont typeface="Franklin Gothic"/>
              <a:buChar char="•"/>
            </a:pPr>
            <a:r>
              <a:rPr lang="en-US" sz="1900" dirty="0">
                <a:solidFill>
                  <a:srgbClr val="FFF2CC"/>
                </a:solidFill>
                <a:latin typeface="Franklin Gothic"/>
                <a:ea typeface="Franklin Gothic"/>
                <a:cs typeface="Franklin Gothic"/>
                <a:sym typeface="Franklin Gothic"/>
              </a:rPr>
              <a:t>No direct regional competition</a:t>
            </a:r>
            <a:endParaRPr sz="1900" dirty="0">
              <a:solidFill>
                <a:srgbClr val="FFF2CC"/>
              </a:solidFill>
              <a:latin typeface="Franklin Gothic"/>
              <a:ea typeface="Franklin Gothic"/>
              <a:cs typeface="Franklin Gothic"/>
              <a:sym typeface="Franklin Gothic"/>
            </a:endParaRPr>
          </a:p>
          <a:p>
            <a:pPr marL="0" lvl="0" indent="0" rtl="0">
              <a:spcBef>
                <a:spcPts val="0"/>
              </a:spcBef>
              <a:spcAft>
                <a:spcPts val="0"/>
              </a:spcAft>
              <a:buNone/>
            </a:pPr>
            <a:r>
              <a:rPr lang="en-US" sz="1900" dirty="0">
                <a:solidFill>
                  <a:srgbClr val="FFF2CC"/>
                </a:solidFill>
                <a:latin typeface="Franklin Gothic"/>
                <a:ea typeface="Franklin Gothic"/>
                <a:cs typeface="Franklin Gothic"/>
                <a:sym typeface="Franklin Gothic"/>
              </a:rPr>
              <a:t> </a:t>
            </a:r>
            <a:endParaRPr sz="1900" dirty="0">
              <a:solidFill>
                <a:srgbClr val="FFF2CC"/>
              </a:solidFill>
              <a:latin typeface="Franklin Gothic"/>
              <a:ea typeface="Franklin Gothic"/>
              <a:cs typeface="Franklin Gothic"/>
              <a:sym typeface="Franklin Gothic"/>
            </a:endParaRPr>
          </a:p>
          <a:p>
            <a:pPr marL="285750" lvl="0" indent="-292100" rtl="0">
              <a:spcBef>
                <a:spcPts val="0"/>
              </a:spcBef>
              <a:spcAft>
                <a:spcPts val="0"/>
              </a:spcAft>
              <a:buClr>
                <a:srgbClr val="FFF2CC"/>
              </a:buClr>
              <a:buSzPts val="1900"/>
              <a:buFont typeface="Franklin Gothic"/>
              <a:buChar char="•"/>
            </a:pPr>
            <a:r>
              <a:rPr lang="en-US" sz="1900" dirty="0">
                <a:solidFill>
                  <a:srgbClr val="FFF2CC"/>
                </a:solidFill>
                <a:latin typeface="Franklin Gothic"/>
                <a:ea typeface="Franklin Gothic"/>
                <a:cs typeface="Franklin Gothic"/>
                <a:sym typeface="Franklin Gothic"/>
              </a:rPr>
              <a:t>Long standing relationships with wholesalers and local restaurants</a:t>
            </a:r>
            <a:endParaRPr sz="1900" dirty="0">
              <a:solidFill>
                <a:srgbClr val="FFF2CC"/>
              </a:solidFill>
              <a:latin typeface="Franklin Gothic"/>
              <a:ea typeface="Franklin Gothic"/>
              <a:cs typeface="Franklin Gothic"/>
              <a:sym typeface="Frankli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0" y="365125"/>
            <a:ext cx="6533400" cy="13893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chemeClr val="dk1"/>
              </a:buClr>
              <a:buSzPts val="4400"/>
              <a:buFont typeface="Calibri"/>
              <a:buNone/>
            </a:pPr>
            <a:r>
              <a:rPr lang="en-US" dirty="0">
                <a:latin typeface="Merriweather"/>
                <a:ea typeface="Merriweather"/>
                <a:cs typeface="Merriweather"/>
                <a:sym typeface="Merriweather"/>
              </a:rPr>
              <a:t>   </a:t>
            </a:r>
            <a:r>
              <a:rPr lang="en-US" sz="4400" i="0" u="none" strike="noStrike" cap="none" dirty="0">
                <a:solidFill>
                  <a:schemeClr val="dk1"/>
                </a:solidFill>
                <a:latin typeface="Merriweather"/>
                <a:ea typeface="Merriweather"/>
                <a:cs typeface="Merriweather"/>
                <a:sym typeface="Merriweather"/>
              </a:rPr>
              <a:t>SWOT</a:t>
            </a:r>
            <a:endParaRPr sz="4400" i="0" u="none" strike="noStrike" cap="none" dirty="0">
              <a:solidFill>
                <a:schemeClr val="dk1"/>
              </a:solidFill>
              <a:latin typeface="Merriweather"/>
              <a:ea typeface="Merriweather"/>
              <a:cs typeface="Merriweather"/>
              <a:sym typeface="Merriweather"/>
            </a:endParaRPr>
          </a:p>
        </p:txBody>
      </p:sp>
      <p:sp>
        <p:nvSpPr>
          <p:cNvPr id="120" name="Shape 120"/>
          <p:cNvSpPr txBox="1">
            <a:spLocks noGrp="1"/>
          </p:cNvSpPr>
          <p:nvPr>
            <p:ph type="body" idx="1"/>
          </p:nvPr>
        </p:nvSpPr>
        <p:spPr>
          <a:xfrm>
            <a:off x="321365" y="2156931"/>
            <a:ext cx="5181600" cy="3517360"/>
          </a:xfrm>
          <a:prstGeom prst="rect">
            <a:avLst/>
          </a:prstGeom>
          <a:blipFill rotWithShape="1">
            <a:blip r:embed="rId4">
              <a:alphaModFix amt="50000"/>
            </a:blip>
            <a:tile tx="0" ty="0" sx="100000" sy="100000" flip="none" algn="tl"/>
          </a:blipFill>
          <a:ln>
            <a:noFill/>
          </a:ln>
          <a:effectLst>
            <a:outerShdw blurRad="57150" dist="19050" dir="5400000" algn="bl" rotWithShape="0">
              <a:srgbClr val="434343">
                <a:alpha val="79000"/>
              </a:srgbClr>
            </a:outerShdw>
          </a:effectLst>
        </p:spPr>
        <p:txBody>
          <a:bodyPr spcFirstLastPara="1" wrap="square" lIns="91425" tIns="45700" rIns="91425" bIns="45700" anchor="t" anchorCtr="0">
            <a:noAutofit/>
          </a:bodyPr>
          <a:lstStyle/>
          <a:p>
            <a:pPr marL="457200" marR="0" lvl="0" indent="-406400" algn="l" rtl="0">
              <a:lnSpc>
                <a:spcPct val="90000"/>
              </a:lnSpc>
              <a:spcBef>
                <a:spcPts val="0"/>
              </a:spcBef>
              <a:spcAft>
                <a:spcPts val="0"/>
              </a:spcAft>
              <a:buSzPts val="2800"/>
              <a:buFont typeface="Franklin Gothic"/>
              <a:buChar char="●"/>
            </a:pPr>
            <a:r>
              <a:rPr lang="en-US" dirty="0">
                <a:latin typeface="Franklin Gothic"/>
                <a:ea typeface="Franklin Gothic"/>
                <a:cs typeface="Franklin Gothic"/>
                <a:sym typeface="Franklin Gothic"/>
              </a:rPr>
              <a:t>Strength in location, reputation, and untapped resources</a:t>
            </a:r>
            <a:endParaRPr dirty="0">
              <a:latin typeface="Franklin Gothic"/>
              <a:ea typeface="Franklin Gothic"/>
              <a:cs typeface="Franklin Gothic"/>
              <a:sym typeface="Franklin Gothic"/>
            </a:endParaRPr>
          </a:p>
          <a:p>
            <a:pPr marL="457200" marR="0" lvl="0" indent="-406400" algn="l" rtl="0">
              <a:lnSpc>
                <a:spcPct val="90000"/>
              </a:lnSpc>
              <a:spcBef>
                <a:spcPts val="0"/>
              </a:spcBef>
              <a:spcAft>
                <a:spcPts val="0"/>
              </a:spcAft>
              <a:buSzPts val="2800"/>
              <a:buFont typeface="Franklin Gothic"/>
              <a:buChar char="●"/>
            </a:pPr>
            <a:r>
              <a:rPr lang="en-US" dirty="0">
                <a:latin typeface="Franklin Gothic"/>
                <a:ea typeface="Franklin Gothic"/>
                <a:cs typeface="Franklin Gothic"/>
                <a:sym typeface="Franklin Gothic"/>
              </a:rPr>
              <a:t>Weakness in failure to predict market reception, no wet spice experience, and assumption that machinery is adequate</a:t>
            </a:r>
            <a:endParaRPr dirty="0">
              <a:latin typeface="Franklin Gothic"/>
              <a:ea typeface="Franklin Gothic"/>
              <a:cs typeface="Franklin Gothic"/>
              <a:sym typeface="Franklin Gothic"/>
            </a:endParaRPr>
          </a:p>
          <a:p>
            <a:pPr marL="228600" marR="0" lvl="0" indent="-50800" algn="l" rtl="0">
              <a:lnSpc>
                <a:spcPct val="90000"/>
              </a:lnSpc>
              <a:spcBef>
                <a:spcPts val="0"/>
              </a:spcBef>
              <a:spcAft>
                <a:spcPts val="0"/>
              </a:spcAft>
              <a:buClr>
                <a:schemeClr val="dk1"/>
              </a:buClr>
              <a:buSzPts val="2800"/>
              <a:buFont typeface="Arial"/>
              <a:buNone/>
            </a:pPr>
            <a:r>
              <a:rPr lang="en-US" dirty="0"/>
              <a:t> </a:t>
            </a:r>
            <a:endParaRPr sz="2800" b="0" i="0" u="none" strike="noStrike" cap="none" dirty="0">
              <a:solidFill>
                <a:schemeClr val="dk1"/>
              </a:solidFill>
              <a:latin typeface="Calibri"/>
              <a:ea typeface="Calibri"/>
              <a:cs typeface="Calibri"/>
              <a:sym typeface="Calibri"/>
            </a:endParaRPr>
          </a:p>
        </p:txBody>
      </p:sp>
      <p:sp>
        <p:nvSpPr>
          <p:cNvPr id="121" name="Shape 121"/>
          <p:cNvSpPr txBox="1">
            <a:spLocks noGrp="1"/>
          </p:cNvSpPr>
          <p:nvPr>
            <p:ph type="body" idx="2"/>
          </p:nvPr>
        </p:nvSpPr>
        <p:spPr>
          <a:xfrm>
            <a:off x="6198704" y="2156930"/>
            <a:ext cx="5181600" cy="3517361"/>
          </a:xfrm>
          <a:prstGeom prst="rect">
            <a:avLst/>
          </a:prstGeom>
          <a:blipFill rotWithShape="1">
            <a:blip r:embed="rId4">
              <a:alphaModFix amt="50000"/>
            </a:blip>
            <a:tile tx="0" ty="0" sx="100000" sy="100000" flip="none" algn="tl"/>
          </a:blipFill>
          <a:ln>
            <a:noFill/>
          </a:ln>
          <a:effectLst>
            <a:outerShdw blurRad="57150" dist="19050" dir="5400000" algn="bl" rotWithShape="0">
              <a:srgbClr val="666666">
                <a:alpha val="58000"/>
              </a:srgbClr>
            </a:outerShdw>
          </a:effectLst>
        </p:spPr>
        <p:txBody>
          <a:bodyPr spcFirstLastPara="1" wrap="square" lIns="91425" tIns="45700" rIns="91425" bIns="45700" anchor="t" anchorCtr="0">
            <a:noAutofit/>
          </a:bodyPr>
          <a:lstStyle/>
          <a:p>
            <a:pPr marL="457200" marR="0" lvl="0" indent="-406400" algn="l" rtl="0">
              <a:lnSpc>
                <a:spcPct val="90000"/>
              </a:lnSpc>
              <a:spcBef>
                <a:spcPts val="0"/>
              </a:spcBef>
              <a:spcAft>
                <a:spcPts val="0"/>
              </a:spcAft>
              <a:buSzPts val="2800"/>
              <a:buFont typeface="Franklin Gothic"/>
              <a:buChar char="●"/>
            </a:pPr>
            <a:r>
              <a:rPr lang="en-US" dirty="0">
                <a:latin typeface="Franklin Gothic"/>
                <a:ea typeface="Franklin Gothic"/>
                <a:cs typeface="Franklin Gothic"/>
                <a:sym typeface="Franklin Gothic"/>
              </a:rPr>
              <a:t>Opportunity in ownership of startup equipment, and a large local market with minimal competition</a:t>
            </a:r>
            <a:endParaRPr dirty="0">
              <a:latin typeface="Franklin Gothic"/>
              <a:ea typeface="Franklin Gothic"/>
              <a:cs typeface="Franklin Gothic"/>
              <a:sym typeface="Franklin Gothic"/>
            </a:endParaRPr>
          </a:p>
          <a:p>
            <a:pPr marL="457200" marR="0" lvl="0" indent="-406400" algn="l" rtl="0">
              <a:lnSpc>
                <a:spcPct val="90000"/>
              </a:lnSpc>
              <a:spcBef>
                <a:spcPts val="0"/>
              </a:spcBef>
              <a:spcAft>
                <a:spcPts val="0"/>
              </a:spcAft>
              <a:buSzPts val="2800"/>
              <a:buChar char="●"/>
            </a:pPr>
            <a:r>
              <a:rPr lang="en-US" dirty="0">
                <a:latin typeface="Franklin Gothic"/>
                <a:ea typeface="Franklin Gothic"/>
                <a:cs typeface="Franklin Gothic"/>
                <a:sym typeface="Franklin Gothic"/>
              </a:rPr>
              <a:t>Threats include failure to obtain enough skilled labor, warehouse code inspection, and vendor performance</a:t>
            </a:r>
            <a:endParaRPr dirty="0"/>
          </a:p>
        </p:txBody>
      </p:sp>
      <p:pic>
        <p:nvPicPr>
          <p:cNvPr id="122" name="Shape 122"/>
          <p:cNvPicPr preferRelativeResize="0"/>
          <p:nvPr/>
        </p:nvPicPr>
        <p:blipFill>
          <a:blip r:embed="rId5">
            <a:alphaModFix/>
          </a:blip>
          <a:stretch>
            <a:fillRect/>
          </a:stretch>
        </p:blipFill>
        <p:spPr>
          <a:xfrm>
            <a:off x="10677887" y="365125"/>
            <a:ext cx="1396163" cy="1389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1202250" y="163450"/>
            <a:ext cx="9787500" cy="1325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a:latin typeface="Merriweather"/>
                <a:ea typeface="Merriweather"/>
                <a:cs typeface="Merriweather"/>
                <a:sym typeface="Merriweather"/>
              </a:rPr>
              <a:t>Profit Increase In Sauce Market</a:t>
            </a:r>
            <a:endParaRPr sz="4400" i="0" u="none" strike="noStrike" cap="none">
              <a:solidFill>
                <a:schemeClr val="dk1"/>
              </a:solidFill>
              <a:latin typeface="Merriweather"/>
              <a:ea typeface="Merriweather"/>
              <a:cs typeface="Merriweather"/>
              <a:sym typeface="Merriweather"/>
            </a:endParaRPr>
          </a:p>
        </p:txBody>
      </p:sp>
      <p:pic>
        <p:nvPicPr>
          <p:cNvPr id="128" name="Shape 128"/>
          <p:cNvPicPr preferRelativeResize="0">
            <a:picLocks noGrp="1"/>
          </p:cNvPicPr>
          <p:nvPr>
            <p:ph type="body" idx="1"/>
          </p:nvPr>
        </p:nvPicPr>
        <p:blipFill rotWithShape="1">
          <a:blip r:embed="rId4">
            <a:alphaModFix/>
          </a:blip>
          <a:srcRect/>
          <a:stretch/>
        </p:blipFill>
        <p:spPr>
          <a:xfrm>
            <a:off x="2573975" y="1616050"/>
            <a:ext cx="6643200" cy="5097600"/>
          </a:xfrm>
          <a:prstGeom prst="rect">
            <a:avLst/>
          </a:prstGeom>
          <a:blipFill rotWithShape="1">
            <a:blip r:embed="rId3">
              <a:alphaModFix amt="50000"/>
            </a:blip>
            <a:tile tx="0" ty="0" sx="100000" sy="100000" flip="none" algn="tl"/>
          </a:blipFill>
          <a:ln>
            <a:noFill/>
          </a:ln>
        </p:spPr>
      </p:pic>
      <p:pic>
        <p:nvPicPr>
          <p:cNvPr id="129" name="Shape 129"/>
          <p:cNvPicPr preferRelativeResize="0"/>
          <p:nvPr/>
        </p:nvPicPr>
        <p:blipFill>
          <a:blip r:embed="rId5">
            <a:alphaModFix/>
          </a:blip>
          <a:stretch>
            <a:fillRect/>
          </a:stretch>
        </p:blipFill>
        <p:spPr>
          <a:xfrm>
            <a:off x="9995375" y="1860357"/>
            <a:ext cx="1438500" cy="4480350"/>
          </a:xfrm>
          <a:prstGeom prst="rect">
            <a:avLst/>
          </a:prstGeom>
          <a:noFill/>
          <a:ln w="9525" cap="flat" cmpd="sng">
            <a:solidFill>
              <a:srgbClr val="F9CB9C"/>
            </a:solidFill>
            <a:prstDash val="solid"/>
            <a:round/>
            <a:headEnd type="none" w="sm" len="sm"/>
            <a:tailEnd type="none" w="sm" len="sm"/>
          </a:ln>
        </p:spPr>
      </p:pic>
      <p:pic>
        <p:nvPicPr>
          <p:cNvPr id="130" name="Shape 130"/>
          <p:cNvPicPr preferRelativeResize="0"/>
          <p:nvPr/>
        </p:nvPicPr>
        <p:blipFill>
          <a:blip r:embed="rId6">
            <a:alphaModFix/>
          </a:blip>
          <a:stretch>
            <a:fillRect/>
          </a:stretch>
        </p:blipFill>
        <p:spPr>
          <a:xfrm>
            <a:off x="0" y="2659763"/>
            <a:ext cx="2592925" cy="2881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35"/>
        <p:cNvGrpSpPr/>
        <p:nvPr/>
      </p:nvGrpSpPr>
      <p:grpSpPr>
        <a:xfrm>
          <a:off x="0" y="0"/>
          <a:ext cx="0" cy="0"/>
          <a:chOff x="0" y="0"/>
          <a:chExt cx="0" cy="0"/>
        </a:xfrm>
      </p:grpSpPr>
      <p:sp>
        <p:nvSpPr>
          <p:cNvPr id="136" name="Shape 136"/>
          <p:cNvSpPr/>
          <p:nvPr/>
        </p:nvSpPr>
        <p:spPr>
          <a:xfrm>
            <a:off x="1680600" y="1732625"/>
            <a:ext cx="8830800" cy="1296300"/>
          </a:xfrm>
          <a:prstGeom prst="rect">
            <a:avLst/>
          </a:prstGeom>
          <a:solidFill>
            <a:srgbClr val="B45F06">
              <a:alpha val="707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995100" y="1136875"/>
            <a:ext cx="10201800" cy="555600"/>
          </a:xfrm>
          <a:prstGeom prst="rect">
            <a:avLst/>
          </a:prstGeom>
          <a:solidFill>
            <a:srgbClr val="B43308">
              <a:alpha val="707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290850" y="154425"/>
            <a:ext cx="11610300" cy="942300"/>
          </a:xfrm>
          <a:prstGeom prst="rect">
            <a:avLst/>
          </a:prstGeom>
          <a:solidFill>
            <a:srgbClr val="B433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txBox="1">
            <a:spLocks noGrp="1"/>
          </p:cNvSpPr>
          <p:nvPr>
            <p:ph type="title"/>
          </p:nvPr>
        </p:nvSpPr>
        <p:spPr>
          <a:xfrm>
            <a:off x="2829300" y="115875"/>
            <a:ext cx="6533400" cy="10194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i="0" u="none" strike="noStrike" cap="none">
                <a:solidFill>
                  <a:schemeClr val="dk1"/>
                </a:solidFill>
                <a:latin typeface="Merriweather"/>
                <a:ea typeface="Merriweather"/>
                <a:cs typeface="Merriweather"/>
                <a:sym typeface="Merriweather"/>
              </a:rPr>
              <a:t>Scope</a:t>
            </a:r>
            <a:endParaRPr sz="4400" i="0" u="none" strike="noStrike" cap="none">
              <a:solidFill>
                <a:schemeClr val="dk1"/>
              </a:solidFill>
              <a:latin typeface="Merriweather"/>
              <a:ea typeface="Merriweather"/>
              <a:cs typeface="Merriweather"/>
              <a:sym typeface="Merriweather"/>
            </a:endParaRPr>
          </a:p>
        </p:txBody>
      </p:sp>
      <p:sp>
        <p:nvSpPr>
          <p:cNvPr id="140" name="Shape 140"/>
          <p:cNvSpPr txBox="1"/>
          <p:nvPr/>
        </p:nvSpPr>
        <p:spPr>
          <a:xfrm>
            <a:off x="1588174" y="1173825"/>
            <a:ext cx="9176100" cy="555600"/>
          </a:xfrm>
          <a:prstGeom prst="rect">
            <a:avLst/>
          </a:prstGeom>
          <a:noFill/>
          <a:ln>
            <a:noFill/>
          </a:ln>
        </p:spPr>
        <p:txBody>
          <a:bodyPr spcFirstLastPara="1" wrap="square" lIns="91425" tIns="91425" rIns="91425" bIns="91425" anchor="ctr" anchorCtr="0">
            <a:noAutofit/>
          </a:bodyPr>
          <a:lstStyle/>
          <a:p>
            <a:pPr marL="0" lvl="0" indent="0" algn="ctr" rtl="0">
              <a:lnSpc>
                <a:spcPct val="70000"/>
              </a:lnSpc>
              <a:spcBef>
                <a:spcPts val="0"/>
              </a:spcBef>
              <a:spcAft>
                <a:spcPts val="0"/>
              </a:spcAft>
              <a:buNone/>
            </a:pPr>
            <a:r>
              <a:rPr lang="en-US" sz="2400">
                <a:solidFill>
                  <a:schemeClr val="dk1"/>
                </a:solidFill>
                <a:latin typeface="Merriweather"/>
                <a:ea typeface="Merriweather"/>
                <a:cs typeface="Merriweather"/>
                <a:sym typeface="Merriweather"/>
              </a:rPr>
              <a:t>“Extend Old Mansion Food’s Reach into the Sauce Market”</a:t>
            </a:r>
            <a:endParaRPr/>
          </a:p>
        </p:txBody>
      </p:sp>
      <p:pic>
        <p:nvPicPr>
          <p:cNvPr id="141" name="Shape 141"/>
          <p:cNvPicPr preferRelativeResize="0"/>
          <p:nvPr/>
        </p:nvPicPr>
        <p:blipFill>
          <a:blip r:embed="rId4">
            <a:alphaModFix/>
          </a:blip>
          <a:stretch>
            <a:fillRect/>
          </a:stretch>
        </p:blipFill>
        <p:spPr>
          <a:xfrm>
            <a:off x="10214775" y="4081524"/>
            <a:ext cx="1646200" cy="1643725"/>
          </a:xfrm>
          <a:prstGeom prst="rect">
            <a:avLst/>
          </a:prstGeom>
          <a:noFill/>
          <a:ln>
            <a:noFill/>
          </a:ln>
        </p:spPr>
      </p:pic>
      <p:pic>
        <p:nvPicPr>
          <p:cNvPr id="142" name="Shape 142"/>
          <p:cNvPicPr preferRelativeResize="0"/>
          <p:nvPr/>
        </p:nvPicPr>
        <p:blipFill>
          <a:blip r:embed="rId4">
            <a:alphaModFix/>
          </a:blip>
          <a:stretch>
            <a:fillRect/>
          </a:stretch>
        </p:blipFill>
        <p:spPr>
          <a:xfrm>
            <a:off x="491475" y="4081537"/>
            <a:ext cx="1646200" cy="1643725"/>
          </a:xfrm>
          <a:prstGeom prst="rect">
            <a:avLst/>
          </a:prstGeom>
          <a:noFill/>
          <a:ln>
            <a:noFill/>
          </a:ln>
        </p:spPr>
      </p:pic>
      <p:pic>
        <p:nvPicPr>
          <p:cNvPr id="143" name="Shape 143"/>
          <p:cNvPicPr preferRelativeResize="0"/>
          <p:nvPr/>
        </p:nvPicPr>
        <p:blipFill>
          <a:blip r:embed="rId5">
            <a:alphaModFix/>
          </a:blip>
          <a:stretch>
            <a:fillRect/>
          </a:stretch>
        </p:blipFill>
        <p:spPr>
          <a:xfrm>
            <a:off x="2580275" y="3140150"/>
            <a:ext cx="7191899" cy="3597576"/>
          </a:xfrm>
          <a:prstGeom prst="rect">
            <a:avLst/>
          </a:prstGeom>
          <a:noFill/>
          <a:ln>
            <a:noFill/>
          </a:ln>
        </p:spPr>
      </p:pic>
      <p:sp>
        <p:nvSpPr>
          <p:cNvPr id="144" name="Shape 144"/>
          <p:cNvSpPr txBox="1"/>
          <p:nvPr/>
        </p:nvSpPr>
        <p:spPr>
          <a:xfrm>
            <a:off x="1680600" y="1916525"/>
            <a:ext cx="8830800" cy="1112400"/>
          </a:xfrm>
          <a:prstGeom prst="rect">
            <a:avLst/>
          </a:prstGeom>
          <a:noFill/>
          <a:ln>
            <a:noFill/>
          </a:ln>
        </p:spPr>
        <p:txBody>
          <a:bodyPr spcFirstLastPara="1" wrap="square" lIns="91425" tIns="91425" rIns="91425" bIns="91425" anchor="ctr" anchorCtr="0">
            <a:noAutofit/>
          </a:bodyPr>
          <a:lstStyle/>
          <a:p>
            <a:pPr marL="0" lvl="0" indent="0" algn="ctr" rtl="0">
              <a:lnSpc>
                <a:spcPct val="70000"/>
              </a:lnSpc>
              <a:spcBef>
                <a:spcPts val="0"/>
              </a:spcBef>
              <a:spcAft>
                <a:spcPts val="0"/>
              </a:spcAft>
              <a:buClr>
                <a:schemeClr val="dk1"/>
              </a:buClr>
              <a:buSzPts val="1100"/>
              <a:buFont typeface="Arial"/>
              <a:buNone/>
            </a:pPr>
            <a:r>
              <a:rPr lang="en-US" sz="2400" dirty="0">
                <a:solidFill>
                  <a:schemeClr val="dk1"/>
                </a:solidFill>
                <a:latin typeface="Franklin Gothic"/>
                <a:ea typeface="Franklin Gothic"/>
                <a:cs typeface="Franklin Gothic"/>
                <a:sym typeface="Franklin Gothic"/>
              </a:rPr>
              <a:t>This project is to create a fully staffed, sauce manufacturing facility that can produce, label, and bottle a custom line of  sauces as well as private sauce orders, within one year. </a:t>
            </a:r>
            <a:endParaRPr sz="2400" dirty="0">
              <a:solidFill>
                <a:schemeClr val="dk1"/>
              </a:solidFill>
              <a:latin typeface="Franklin Gothic"/>
              <a:ea typeface="Franklin Gothic"/>
              <a:cs typeface="Franklin Gothic"/>
              <a:sym typeface="Franklin Gothic"/>
            </a:endParaRPr>
          </a:p>
          <a:p>
            <a:pPr marL="0" lvl="0" indent="0">
              <a:spcBef>
                <a:spcPts val="0"/>
              </a:spcBef>
              <a:spcAft>
                <a:spcPts val="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149"/>
        <p:cNvGrpSpPr/>
        <p:nvPr/>
      </p:nvGrpSpPr>
      <p:grpSpPr>
        <a:xfrm>
          <a:off x="0" y="0"/>
          <a:ext cx="0" cy="0"/>
          <a:chOff x="0" y="0"/>
          <a:chExt cx="0" cy="0"/>
        </a:xfrm>
      </p:grpSpPr>
      <p:sp>
        <p:nvSpPr>
          <p:cNvPr id="150" name="Shape 150"/>
          <p:cNvSpPr/>
          <p:nvPr/>
        </p:nvSpPr>
        <p:spPr>
          <a:xfrm>
            <a:off x="5543150" y="3646125"/>
            <a:ext cx="6309600" cy="1926600"/>
          </a:xfrm>
          <a:prstGeom prst="rect">
            <a:avLst/>
          </a:prstGeom>
          <a:solidFill>
            <a:srgbClr val="B45F06">
              <a:alpha val="707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5543150" y="3115525"/>
            <a:ext cx="6309600" cy="437400"/>
          </a:xfrm>
          <a:prstGeom prst="rect">
            <a:avLst/>
          </a:prstGeom>
          <a:solidFill>
            <a:srgbClr val="B43308">
              <a:alpha val="707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760650" y="266700"/>
            <a:ext cx="10670700" cy="942300"/>
          </a:xfrm>
          <a:prstGeom prst="rect">
            <a:avLst/>
          </a:prstGeom>
          <a:solidFill>
            <a:srgbClr val="B4330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53" name="Shape 153"/>
          <p:cNvPicPr preferRelativeResize="0"/>
          <p:nvPr/>
        </p:nvPicPr>
        <p:blipFill>
          <a:blip r:embed="rId4">
            <a:alphaModFix/>
          </a:blip>
          <a:stretch>
            <a:fillRect/>
          </a:stretch>
        </p:blipFill>
        <p:spPr>
          <a:xfrm>
            <a:off x="270350" y="3764300"/>
            <a:ext cx="5656125" cy="2870500"/>
          </a:xfrm>
          <a:prstGeom prst="rect">
            <a:avLst/>
          </a:prstGeom>
          <a:noFill/>
          <a:ln>
            <a:noFill/>
          </a:ln>
        </p:spPr>
      </p:pic>
      <p:sp>
        <p:nvSpPr>
          <p:cNvPr id="154" name="Shape 154"/>
          <p:cNvSpPr txBox="1"/>
          <p:nvPr/>
        </p:nvSpPr>
        <p:spPr>
          <a:xfrm>
            <a:off x="1356300" y="1297325"/>
            <a:ext cx="10290300" cy="172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sz="2000" dirty="0">
                <a:latin typeface="Franklin Gothic"/>
                <a:ea typeface="Franklin Gothic"/>
                <a:cs typeface="Franklin Gothic"/>
                <a:sym typeface="Franklin Gothic"/>
              </a:rPr>
              <a:t>The spice industry is an agricultural business and is subject to supply and quality changes with each season. Weather conditions, political uncertainty and price instability can severely affect world supplies. Old Mansion’s highly trained Quality Control staff samples and analyzes all spices, blends, and soon to be sauces with a battery of laboratory tests to ensure they conform to our exacting requirements.</a:t>
            </a:r>
            <a:br>
              <a:rPr lang="en-US" sz="2000" dirty="0">
                <a:latin typeface="Franklin Gothic"/>
                <a:ea typeface="Franklin Gothic"/>
                <a:cs typeface="Franklin Gothic"/>
                <a:sym typeface="Franklin Gothic"/>
              </a:rPr>
            </a:br>
            <a:endParaRPr sz="2000" dirty="0">
              <a:latin typeface="Franklin Gothic"/>
              <a:ea typeface="Franklin Gothic"/>
              <a:cs typeface="Franklin Gothic"/>
              <a:sym typeface="Franklin Gothic"/>
            </a:endParaRPr>
          </a:p>
        </p:txBody>
      </p:sp>
      <p:sp>
        <p:nvSpPr>
          <p:cNvPr id="155" name="Shape 155"/>
          <p:cNvSpPr txBox="1"/>
          <p:nvPr/>
        </p:nvSpPr>
        <p:spPr>
          <a:xfrm>
            <a:off x="5778900" y="2880986"/>
            <a:ext cx="5867700" cy="2927564"/>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US" sz="2000" dirty="0">
                <a:latin typeface="Merriweather"/>
                <a:ea typeface="Merriweather"/>
                <a:cs typeface="Merriweather"/>
                <a:sym typeface="Merriweather"/>
              </a:rPr>
              <a:t>Top Three Risks</a:t>
            </a:r>
            <a:endParaRPr sz="2000" dirty="0">
              <a:latin typeface="Merriweather"/>
              <a:ea typeface="Merriweather"/>
              <a:cs typeface="Merriweather"/>
              <a:sym typeface="Merriweather"/>
            </a:endParaRPr>
          </a:p>
          <a:p>
            <a:pPr marL="457200" lvl="0" indent="-355600" rtl="0">
              <a:lnSpc>
                <a:spcPct val="200000"/>
              </a:lnSpc>
              <a:spcBef>
                <a:spcPts val="0"/>
              </a:spcBef>
              <a:spcAft>
                <a:spcPts val="0"/>
              </a:spcAft>
              <a:buSzPts val="2000"/>
              <a:buFont typeface="Franklin Gothic"/>
              <a:buAutoNum type="arabicPeriod"/>
            </a:pPr>
            <a:r>
              <a:rPr lang="en-US" sz="2000" dirty="0">
                <a:latin typeface="Franklin Gothic"/>
                <a:ea typeface="Franklin Gothic"/>
                <a:cs typeface="Franklin Gothic"/>
                <a:sym typeface="Franklin Gothic"/>
              </a:rPr>
              <a:t>Failure to find skilled workers</a:t>
            </a:r>
            <a:endParaRPr sz="2000" dirty="0">
              <a:latin typeface="Franklin Gothic"/>
              <a:ea typeface="Franklin Gothic"/>
              <a:cs typeface="Franklin Gothic"/>
              <a:sym typeface="Franklin Gothic"/>
            </a:endParaRPr>
          </a:p>
          <a:p>
            <a:pPr marL="457200" lvl="0" indent="-355600" rtl="0">
              <a:lnSpc>
                <a:spcPct val="200000"/>
              </a:lnSpc>
              <a:spcBef>
                <a:spcPts val="0"/>
              </a:spcBef>
              <a:spcAft>
                <a:spcPts val="0"/>
              </a:spcAft>
              <a:buSzPts val="2000"/>
              <a:buFont typeface="Franklin Gothic"/>
              <a:buAutoNum type="arabicPeriod"/>
            </a:pPr>
            <a:r>
              <a:rPr lang="en-US" sz="2000" dirty="0">
                <a:latin typeface="Franklin Gothic"/>
                <a:ea typeface="Franklin Gothic"/>
                <a:cs typeface="Franklin Gothic"/>
                <a:sym typeface="Franklin Gothic"/>
              </a:rPr>
              <a:t>Failure to gain traction in new market</a:t>
            </a:r>
            <a:endParaRPr sz="2000" dirty="0">
              <a:latin typeface="Franklin Gothic"/>
              <a:ea typeface="Franklin Gothic"/>
              <a:cs typeface="Franklin Gothic"/>
              <a:sym typeface="Franklin Gothic"/>
            </a:endParaRPr>
          </a:p>
          <a:p>
            <a:pPr marL="457200" lvl="0" indent="-355600">
              <a:lnSpc>
                <a:spcPct val="200000"/>
              </a:lnSpc>
              <a:spcBef>
                <a:spcPts val="0"/>
              </a:spcBef>
              <a:spcAft>
                <a:spcPts val="0"/>
              </a:spcAft>
              <a:buSzPts val="2000"/>
              <a:buFont typeface="Franklin Gothic"/>
              <a:buAutoNum type="arabicPeriod"/>
            </a:pPr>
            <a:r>
              <a:rPr lang="en-US" sz="2000" dirty="0">
                <a:latin typeface="Franklin Gothic"/>
                <a:ea typeface="Franklin Gothic"/>
                <a:cs typeface="Franklin Gothic"/>
                <a:sym typeface="Franklin Gothic"/>
              </a:rPr>
              <a:t>Acts of God</a:t>
            </a:r>
            <a:endParaRPr sz="2000" dirty="0">
              <a:latin typeface="Franklin Gothic"/>
              <a:ea typeface="Franklin Gothic"/>
              <a:cs typeface="Franklin Gothic"/>
              <a:sym typeface="Franklin Gothic"/>
            </a:endParaRPr>
          </a:p>
        </p:txBody>
      </p:sp>
      <p:sp>
        <p:nvSpPr>
          <p:cNvPr id="156" name="Shape 156"/>
          <p:cNvSpPr txBox="1"/>
          <p:nvPr/>
        </p:nvSpPr>
        <p:spPr>
          <a:xfrm>
            <a:off x="3250650" y="266700"/>
            <a:ext cx="5690700" cy="9423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4800" dirty="0">
                <a:latin typeface="Merriweather"/>
                <a:ea typeface="Merriweather"/>
                <a:cs typeface="Merriweather"/>
                <a:sym typeface="Merriweather"/>
              </a:rPr>
              <a:t>Risks</a:t>
            </a:r>
            <a:endParaRPr sz="4800" dirty="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0" y="365125"/>
            <a:ext cx="6533400" cy="13995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4400"/>
              <a:buFont typeface="Calibri"/>
              <a:buNone/>
            </a:pPr>
            <a:r>
              <a:rPr lang="en-US">
                <a:latin typeface="Merriweather"/>
                <a:ea typeface="Merriweather"/>
                <a:cs typeface="Merriweather"/>
                <a:sym typeface="Merriweather"/>
              </a:rPr>
              <a:t>  Project Estimates </a:t>
            </a:r>
            <a:endParaRPr>
              <a:latin typeface="Merriweather"/>
              <a:ea typeface="Merriweather"/>
              <a:cs typeface="Merriweather"/>
              <a:sym typeface="Merriweather"/>
            </a:endParaRPr>
          </a:p>
        </p:txBody>
      </p:sp>
      <p:pic>
        <p:nvPicPr>
          <p:cNvPr id="162" name="Shape 162"/>
          <p:cNvPicPr preferRelativeResize="0"/>
          <p:nvPr/>
        </p:nvPicPr>
        <p:blipFill>
          <a:blip r:embed="rId4">
            <a:alphaModFix/>
          </a:blip>
          <a:stretch>
            <a:fillRect/>
          </a:stretch>
        </p:blipFill>
        <p:spPr>
          <a:xfrm>
            <a:off x="629050" y="2806450"/>
            <a:ext cx="10933900" cy="2987300"/>
          </a:xfrm>
          <a:prstGeom prst="rect">
            <a:avLst/>
          </a:prstGeom>
          <a:noFill/>
          <a:ln>
            <a:noFill/>
          </a:ln>
        </p:spPr>
      </p:pic>
      <p:sp>
        <p:nvSpPr>
          <p:cNvPr id="163" name="Shape 163"/>
          <p:cNvSpPr txBox="1"/>
          <p:nvPr/>
        </p:nvSpPr>
        <p:spPr>
          <a:xfrm>
            <a:off x="661050" y="2806450"/>
            <a:ext cx="10869900" cy="29136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1000"/>
              </a:spcBef>
              <a:spcAft>
                <a:spcPts val="0"/>
              </a:spcAft>
              <a:buNone/>
            </a:pPr>
            <a:r>
              <a:rPr lang="en-US" sz="2800" dirty="0">
                <a:solidFill>
                  <a:schemeClr val="dk1"/>
                </a:solidFill>
                <a:latin typeface="Franklin Gothic Book" charset="0"/>
                <a:ea typeface="Franklin Gothic Book" charset="0"/>
                <a:cs typeface="Franklin Gothic Book" charset="0"/>
                <a:sym typeface="Calibri"/>
              </a:rPr>
              <a:t>Through extensive research we have found that the estimated cost of this project will be around $300,000 dollars with a project budget of $400,000. The project will start 3/8/2018 and end 3/8/2019 and the project activities will mostly work serially but some concurrency will be present. </a:t>
            </a:r>
            <a:endParaRPr sz="2800" dirty="0">
              <a:solidFill>
                <a:schemeClr val="dk1"/>
              </a:solidFill>
              <a:latin typeface="Franklin Gothic Book" charset="0"/>
              <a:ea typeface="Franklin Gothic Book" charset="0"/>
              <a:cs typeface="Franklin Gothic Book" charset="0"/>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535</Words>
  <Application>Microsoft Macintosh PowerPoint</Application>
  <PresentationFormat>Widescreen</PresentationFormat>
  <Paragraphs>116</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Franklin Gothic</vt:lpstr>
      <vt:lpstr>Arial</vt:lpstr>
      <vt:lpstr>Merriweather</vt:lpstr>
      <vt:lpstr>Calibri</vt:lpstr>
      <vt:lpstr>EB Garamond</vt:lpstr>
      <vt:lpstr>Office Theme</vt:lpstr>
      <vt:lpstr>Old Mansion Foods</vt:lpstr>
      <vt:lpstr>  Deliverables</vt:lpstr>
      <vt:lpstr>Business Need</vt:lpstr>
      <vt:lpstr>Location</vt:lpstr>
      <vt:lpstr>   SWOT</vt:lpstr>
      <vt:lpstr>Profit Increase In Sauce Market</vt:lpstr>
      <vt:lpstr>Scope</vt:lpstr>
      <vt:lpstr>PowerPoint Presentation</vt:lpstr>
      <vt:lpstr>  Project Estimates </vt:lpstr>
      <vt:lpstr>Profitability </vt:lpstr>
      <vt:lpstr>Project Milestones </vt:lpstr>
      <vt:lpstr>Project Budget </vt:lpstr>
      <vt:lpstr> Personnel Resources </vt:lpstr>
      <vt:lpstr>PowerPoint Presentation</vt:lpstr>
      <vt:lpstr>PowerPoint Presentation</vt:lpstr>
      <vt:lpstr> Ingredients</vt:lpstr>
      <vt:lpstr>Measuring Success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Old Mansion Foods</dc:title>
  <cp:lastModifiedBy>IN-Odden, Christopher (RICH\Inn)</cp:lastModifiedBy>
  <cp:revision>2</cp:revision>
  <dcterms:modified xsi:type="dcterms:W3CDTF">2018-03-28T17:38:49Z</dcterms:modified>
</cp:coreProperties>
</file>